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87" r:id="rId3"/>
    <p:sldId id="278" r:id="rId4"/>
    <p:sldId id="257" r:id="rId5"/>
    <p:sldId id="272" r:id="rId6"/>
    <p:sldId id="260" r:id="rId7"/>
    <p:sldId id="259" r:id="rId8"/>
    <p:sldId id="282" r:id="rId9"/>
    <p:sldId id="283" r:id="rId10"/>
    <p:sldId id="289" r:id="rId11"/>
    <p:sldId id="290" r:id="rId12"/>
    <p:sldId id="288" r:id="rId13"/>
    <p:sldId id="264" r:id="rId14"/>
    <p:sldId id="267" r:id="rId15"/>
    <p:sldId id="274" r:id="rId16"/>
    <p:sldId id="284" r:id="rId17"/>
    <p:sldId id="285" r:id="rId18"/>
    <p:sldId id="263" r:id="rId19"/>
    <p:sldId id="273" r:id="rId20"/>
    <p:sldId id="286" r:id="rId21"/>
    <p:sldId id="275" r:id="rId22"/>
    <p:sldId id="266" r:id="rId2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822" autoAdjust="0"/>
  </p:normalViewPr>
  <p:slideViewPr>
    <p:cSldViewPr>
      <p:cViewPr varScale="1">
        <p:scale>
          <a:sx n="82" d="100"/>
          <a:sy n="82" d="100"/>
        </p:scale>
        <p:origin x="1474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64B8F1-0353-4F53-8C59-8647B3010521}" type="datetimeFigureOut">
              <a:rPr lang="fr-FR" smtClean="0"/>
              <a:pPr/>
              <a:t>24/01/2024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55ED3-26C7-4E90-9A01-F97CE2B75F2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5ED3-26C7-4E90-9A01-F97CE2B75F20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5ED3-26C7-4E90-9A01-F97CE2B75F20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5ED3-26C7-4E90-9A01-F97CE2B75F20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5ED3-26C7-4E90-9A01-F97CE2B75F20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5ED3-26C7-4E90-9A01-F97CE2B75F20}" type="slidenum">
              <a:rPr lang="fr-FR" smtClean="0"/>
              <a:pPr/>
              <a:t>13</a:t>
            </a:fld>
            <a:endParaRPr lang="fr-F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5ED3-26C7-4E90-9A01-F97CE2B75F20}" type="slidenum">
              <a:rPr lang="fr-FR" smtClean="0"/>
              <a:pPr/>
              <a:t>17</a:t>
            </a:fld>
            <a:endParaRPr lang="fr-F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57F6-B29C-4BEE-8A6E-882ECABAFEE3}" type="datetimeFigureOut">
              <a:rPr lang="fr-FR" smtClean="0"/>
              <a:pPr/>
              <a:t>24/01/2024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06795-3CAC-4504-A8FC-10D187C874C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57F6-B29C-4BEE-8A6E-882ECABAFEE3}" type="datetimeFigureOut">
              <a:rPr lang="fr-FR" smtClean="0"/>
              <a:pPr/>
              <a:t>24/01/2024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06795-3CAC-4504-A8FC-10D187C874C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57F6-B29C-4BEE-8A6E-882ECABAFEE3}" type="datetimeFigureOut">
              <a:rPr lang="fr-FR" smtClean="0"/>
              <a:pPr/>
              <a:t>24/01/2024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06795-3CAC-4504-A8FC-10D187C874C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56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87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238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09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20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005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02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71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57F6-B29C-4BEE-8A6E-882ECABAFEE3}" type="datetimeFigureOut">
              <a:rPr lang="fr-FR" smtClean="0"/>
              <a:pPr/>
              <a:t>24/01/2024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06795-3CAC-4504-A8FC-10D187C874C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923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1107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25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57F6-B29C-4BEE-8A6E-882ECABAFEE3}" type="datetimeFigureOut">
              <a:rPr lang="fr-FR" smtClean="0"/>
              <a:pPr/>
              <a:t>24/01/2024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06795-3CAC-4504-A8FC-10D187C874C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57F6-B29C-4BEE-8A6E-882ECABAFEE3}" type="datetimeFigureOut">
              <a:rPr lang="fr-FR" smtClean="0"/>
              <a:pPr/>
              <a:t>24/01/2024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06795-3CAC-4504-A8FC-10D187C874C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57F6-B29C-4BEE-8A6E-882ECABAFEE3}" type="datetimeFigureOut">
              <a:rPr lang="fr-FR" smtClean="0"/>
              <a:pPr/>
              <a:t>24/01/2024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06795-3CAC-4504-A8FC-10D187C874C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57F6-B29C-4BEE-8A6E-882ECABAFEE3}" type="datetimeFigureOut">
              <a:rPr lang="fr-FR" smtClean="0"/>
              <a:pPr/>
              <a:t>24/01/2024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06795-3CAC-4504-A8FC-10D187C874C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57F6-B29C-4BEE-8A6E-882ECABAFEE3}" type="datetimeFigureOut">
              <a:rPr lang="fr-FR" smtClean="0"/>
              <a:pPr/>
              <a:t>24/01/2024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06795-3CAC-4504-A8FC-10D187C874C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57F6-B29C-4BEE-8A6E-882ECABAFEE3}" type="datetimeFigureOut">
              <a:rPr lang="fr-FR" smtClean="0"/>
              <a:pPr/>
              <a:t>24/01/2024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06795-3CAC-4504-A8FC-10D187C874C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57F6-B29C-4BEE-8A6E-882ECABAFEE3}" type="datetimeFigureOut">
              <a:rPr lang="fr-FR" smtClean="0"/>
              <a:pPr/>
              <a:t>24/01/2024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06795-3CAC-4504-A8FC-10D187C874C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857F6-B29C-4BEE-8A6E-882ECABAFEE3}" type="datetimeFigureOut">
              <a:rPr lang="fr-FR" smtClean="0"/>
              <a:pPr/>
              <a:t>24/01/2024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06795-3CAC-4504-A8FC-10D187C874C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4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jpeg"/><Relationship Id="rId18" Type="http://schemas.openxmlformats.org/officeDocument/2006/relationships/image" Target="../media/image39.jpeg"/><Relationship Id="rId26" Type="http://schemas.openxmlformats.org/officeDocument/2006/relationships/image" Target="../media/image47.png"/><Relationship Id="rId3" Type="http://schemas.openxmlformats.org/officeDocument/2006/relationships/image" Target="../media/image24.png"/><Relationship Id="rId21" Type="http://schemas.openxmlformats.org/officeDocument/2006/relationships/image" Target="../media/image42.jpeg"/><Relationship Id="rId34" Type="http://schemas.openxmlformats.org/officeDocument/2006/relationships/image" Target="../media/image55.pn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17" Type="http://schemas.openxmlformats.org/officeDocument/2006/relationships/image" Target="../media/image38.jpeg"/><Relationship Id="rId25" Type="http://schemas.openxmlformats.org/officeDocument/2006/relationships/image" Target="../media/image46.jpeg"/><Relationship Id="rId3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7.jpeg"/><Relationship Id="rId20" Type="http://schemas.openxmlformats.org/officeDocument/2006/relationships/image" Target="../media/image41.jpeg"/><Relationship Id="rId29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24" Type="http://schemas.openxmlformats.org/officeDocument/2006/relationships/image" Target="../media/image45.jpeg"/><Relationship Id="rId32" Type="http://schemas.openxmlformats.org/officeDocument/2006/relationships/image" Target="../media/image53.png"/><Relationship Id="rId5" Type="http://schemas.openxmlformats.org/officeDocument/2006/relationships/image" Target="../media/image26.jpeg"/><Relationship Id="rId15" Type="http://schemas.openxmlformats.org/officeDocument/2006/relationships/image" Target="../media/image36.jpeg"/><Relationship Id="rId23" Type="http://schemas.openxmlformats.org/officeDocument/2006/relationships/image" Target="../media/image44.jpeg"/><Relationship Id="rId28" Type="http://schemas.openxmlformats.org/officeDocument/2006/relationships/image" Target="../media/image49.png"/><Relationship Id="rId36" Type="http://schemas.openxmlformats.org/officeDocument/2006/relationships/image" Target="../media/image57.png"/><Relationship Id="rId10" Type="http://schemas.openxmlformats.org/officeDocument/2006/relationships/image" Target="../media/image31.jpeg"/><Relationship Id="rId19" Type="http://schemas.openxmlformats.org/officeDocument/2006/relationships/image" Target="../media/image40.jpeg"/><Relationship Id="rId31" Type="http://schemas.openxmlformats.org/officeDocument/2006/relationships/image" Target="../media/image52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Relationship Id="rId22" Type="http://schemas.openxmlformats.org/officeDocument/2006/relationships/image" Target="../media/image43.jpeg"/><Relationship Id="rId27" Type="http://schemas.openxmlformats.org/officeDocument/2006/relationships/image" Target="../media/image48.jpeg"/><Relationship Id="rId30" Type="http://schemas.openxmlformats.org/officeDocument/2006/relationships/image" Target="../media/image51.jpeg"/><Relationship Id="rId35" Type="http://schemas.openxmlformats.org/officeDocument/2006/relationships/image" Target="../media/image56.png"/><Relationship Id="rId8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31640" y="1628800"/>
            <a:ext cx="6866921" cy="4244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744"/>
              </a:lnSpc>
            </a:pPr>
            <a:r>
              <a:rPr lang="en-US" sz="3900" dirty="0" err="1" smtClean="0">
                <a:solidFill>
                  <a:srgbClr val="94AB6F"/>
                </a:solidFill>
                <a:latin typeface="Martel Heavy"/>
              </a:rPr>
              <a:t>Réunion</a:t>
            </a:r>
            <a:r>
              <a:rPr lang="en-US" sz="3900" dirty="0" smtClean="0">
                <a:solidFill>
                  <a:srgbClr val="94AB6F"/>
                </a:solidFill>
                <a:latin typeface="Martel Heavy"/>
              </a:rPr>
              <a:t> </a:t>
            </a:r>
            <a:r>
              <a:rPr lang="en-US" sz="3900" dirty="0" err="1" smtClean="0">
                <a:solidFill>
                  <a:srgbClr val="94AB6F"/>
                </a:solidFill>
                <a:latin typeface="Martel Heavy"/>
              </a:rPr>
              <a:t>publique</a:t>
            </a:r>
            <a:endParaRPr lang="en-US" sz="3900" dirty="0" smtClean="0">
              <a:solidFill>
                <a:srgbClr val="94AB6F"/>
              </a:solidFill>
              <a:latin typeface="Martel Heavy"/>
            </a:endParaRPr>
          </a:p>
          <a:p>
            <a:pPr algn="ctr" defTabSz="457200">
              <a:lnSpc>
                <a:spcPts val="3744"/>
              </a:lnSpc>
            </a:pPr>
            <a:r>
              <a:rPr lang="en-US" sz="3900" dirty="0" smtClean="0">
                <a:solidFill>
                  <a:srgbClr val="94AB6F"/>
                </a:solidFill>
                <a:latin typeface="Martel Heavy"/>
              </a:rPr>
              <a:t> </a:t>
            </a:r>
          </a:p>
          <a:p>
            <a:pPr algn="ctr" defTabSz="457200">
              <a:lnSpc>
                <a:spcPts val="3744"/>
              </a:lnSpc>
            </a:pPr>
            <a:r>
              <a:rPr lang="en-US" sz="3900" dirty="0" smtClean="0">
                <a:solidFill>
                  <a:srgbClr val="94AB6F"/>
                </a:solidFill>
                <a:latin typeface="Martel Heavy"/>
              </a:rPr>
              <a:t>Association La Cěpée</a:t>
            </a:r>
          </a:p>
          <a:p>
            <a:pPr algn="ctr" defTabSz="457200">
              <a:lnSpc>
                <a:spcPts val="3744"/>
              </a:lnSpc>
            </a:pPr>
            <a:endParaRPr lang="en-US" sz="3900" dirty="0" smtClean="0">
              <a:solidFill>
                <a:srgbClr val="94AB6F"/>
              </a:solidFill>
              <a:latin typeface="Martel Heavy"/>
            </a:endParaRPr>
          </a:p>
          <a:p>
            <a:pPr algn="ctr" defTabSz="457200">
              <a:lnSpc>
                <a:spcPts val="2880"/>
              </a:lnSpc>
            </a:pPr>
            <a:r>
              <a:rPr lang="en-US" sz="3000" dirty="0" smtClean="0">
                <a:solidFill>
                  <a:srgbClr val="94AB6F"/>
                </a:solidFill>
                <a:latin typeface="Martel Heavy"/>
              </a:rPr>
              <a:t>(Centre </a:t>
            </a:r>
            <a:r>
              <a:rPr lang="en-US" sz="3000" dirty="0" err="1" smtClean="0">
                <a:solidFill>
                  <a:srgbClr val="94AB6F"/>
                </a:solidFill>
                <a:latin typeface="Martel Heavy"/>
              </a:rPr>
              <a:t>d’Eveil</a:t>
            </a:r>
            <a:r>
              <a:rPr lang="en-US" sz="3000" dirty="0" smtClean="0">
                <a:solidFill>
                  <a:srgbClr val="94AB6F"/>
                </a:solidFill>
                <a:latin typeface="Martel Heavy"/>
              </a:rPr>
              <a:t> </a:t>
            </a:r>
            <a:r>
              <a:rPr lang="en-US" sz="3000" dirty="0" err="1" smtClean="0">
                <a:solidFill>
                  <a:srgbClr val="94AB6F"/>
                </a:solidFill>
                <a:latin typeface="Martel Heavy"/>
              </a:rPr>
              <a:t>Populaire</a:t>
            </a:r>
            <a:r>
              <a:rPr lang="en-US" sz="3000" dirty="0" smtClean="0">
                <a:solidFill>
                  <a:srgbClr val="94AB6F"/>
                </a:solidFill>
                <a:latin typeface="Martel Heavy"/>
              </a:rPr>
              <a:t> à </a:t>
            </a:r>
            <a:r>
              <a:rPr lang="en-US" sz="3000" dirty="0" err="1" smtClean="0">
                <a:solidFill>
                  <a:srgbClr val="94AB6F"/>
                </a:solidFill>
                <a:latin typeface="Martel Heavy"/>
              </a:rPr>
              <a:t>l’Ecologie</a:t>
            </a:r>
            <a:r>
              <a:rPr lang="en-US" sz="3000" dirty="0" smtClean="0">
                <a:solidFill>
                  <a:srgbClr val="94AB6F"/>
                </a:solidFill>
                <a:latin typeface="Martel Heavy"/>
              </a:rPr>
              <a:t> et pour </a:t>
            </a:r>
            <a:r>
              <a:rPr lang="en-US" sz="3000" dirty="0" err="1" smtClean="0">
                <a:solidFill>
                  <a:srgbClr val="94AB6F"/>
                </a:solidFill>
                <a:latin typeface="Martel Heavy"/>
              </a:rPr>
              <a:t>l’Entraide</a:t>
            </a:r>
            <a:r>
              <a:rPr lang="en-US" sz="3000" dirty="0" smtClean="0">
                <a:solidFill>
                  <a:srgbClr val="94AB6F"/>
                </a:solidFill>
                <a:latin typeface="Martel Heavy"/>
              </a:rPr>
              <a:t>)</a:t>
            </a:r>
          </a:p>
          <a:p>
            <a:pPr algn="ctr" defTabSz="457200">
              <a:lnSpc>
                <a:spcPts val="4373"/>
              </a:lnSpc>
            </a:pPr>
            <a:endParaRPr lang="en-US" sz="3000" dirty="0" smtClean="0">
              <a:solidFill>
                <a:srgbClr val="94AB6F"/>
              </a:solidFill>
              <a:latin typeface="Martel Heavy"/>
            </a:endParaRPr>
          </a:p>
          <a:p>
            <a:pPr algn="ctr" defTabSz="457200">
              <a:lnSpc>
                <a:spcPts val="3744"/>
              </a:lnSpc>
            </a:pPr>
            <a:r>
              <a:rPr lang="en-US" sz="2000" dirty="0" smtClean="0">
                <a:solidFill>
                  <a:srgbClr val="94AB6F"/>
                </a:solidFill>
                <a:latin typeface="Martel Heavy"/>
              </a:rPr>
              <a:t>24 </a:t>
            </a:r>
            <a:r>
              <a:rPr lang="en-US" sz="2000" dirty="0" err="1" smtClean="0">
                <a:solidFill>
                  <a:srgbClr val="94AB6F"/>
                </a:solidFill>
                <a:latin typeface="Martel Heavy"/>
              </a:rPr>
              <a:t>janvier</a:t>
            </a:r>
            <a:r>
              <a:rPr lang="en-US" sz="2000" dirty="0" smtClean="0">
                <a:solidFill>
                  <a:srgbClr val="94AB6F"/>
                </a:solidFill>
                <a:latin typeface="Martel Heavy"/>
              </a:rPr>
              <a:t> 2024</a:t>
            </a:r>
          </a:p>
          <a:p>
            <a:pPr algn="ctr" defTabSz="457200">
              <a:lnSpc>
                <a:spcPts val="4373"/>
              </a:lnSpc>
            </a:pPr>
            <a:endParaRPr lang="en-US" sz="3900" dirty="0">
              <a:solidFill>
                <a:srgbClr val="94AB6F"/>
              </a:solidFill>
              <a:latin typeface="Martel Heavy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57225" y="5406390"/>
            <a:ext cx="3620484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1440"/>
              </a:lnSpc>
            </a:pPr>
            <a:r>
              <a:rPr lang="en-US" sz="1500">
                <a:solidFill>
                  <a:srgbClr val="FBF6F1"/>
                </a:solidFill>
                <a:latin typeface="Martel"/>
              </a:rPr>
              <a:t>www.reallygreatsite.com</a:t>
            </a:r>
          </a:p>
        </p:txBody>
      </p:sp>
      <p:sp>
        <p:nvSpPr>
          <p:cNvPr id="7" name="AutoShape 2" descr="C:\Users\catherine.fache\Downloads\Logo-La-C%C4%9Bp%C3%A9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16632"/>
            <a:ext cx="1968598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7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0" y="404664"/>
            <a:ext cx="8887068" cy="380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500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Projet</a:t>
            </a:r>
            <a:r>
              <a:rPr lang="en-US" sz="2500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d’urbanisme</a:t>
            </a:r>
            <a:r>
              <a:rPr lang="en-US" sz="2500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possible avec le PLU </a:t>
            </a:r>
            <a:r>
              <a:rPr lang="en-US" sz="2500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actuel</a:t>
            </a:r>
            <a:endParaRPr lang="en-US" sz="2500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1268760"/>
            <a:ext cx="4880384" cy="4306824"/>
          </a:xfrm>
          <a:prstGeom prst="rect">
            <a:avLst/>
          </a:prstGeom>
        </p:spPr>
      </p:pic>
      <p:sp>
        <p:nvSpPr>
          <p:cNvPr id="5" name="TextBox 8"/>
          <p:cNvSpPr txBox="1"/>
          <p:nvPr/>
        </p:nvSpPr>
        <p:spPr>
          <a:xfrm>
            <a:off x="6804248" y="1268760"/>
            <a:ext cx="2147264" cy="3384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82"/>
              </a:lnSpc>
              <a:spcBef>
                <a:spcPct val="0"/>
              </a:spcBef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Commune de Montivilliers 5 675 m² </a:t>
            </a:r>
          </a:p>
        </p:txBody>
      </p:sp>
      <p:sp>
        <p:nvSpPr>
          <p:cNvPr id="6" name="AutoShape 3"/>
          <p:cNvSpPr/>
          <p:nvPr/>
        </p:nvSpPr>
        <p:spPr>
          <a:xfrm flipH="1">
            <a:off x="5189532" y="1687121"/>
            <a:ext cx="2118771" cy="1566614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arrow" w="med" len="sm"/>
          </a:ln>
        </p:spPr>
      </p:sp>
      <p:pic>
        <p:nvPicPr>
          <p:cNvPr id="20" name="Imag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626" y="3789039"/>
            <a:ext cx="1467262" cy="82533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909186"/>
            <a:ext cx="1948955" cy="1096288"/>
          </a:xfrm>
          <a:prstGeom prst="rect">
            <a:avLst/>
          </a:prstGeom>
        </p:spPr>
      </p:pic>
      <p:sp>
        <p:nvSpPr>
          <p:cNvPr id="13" name="TextBox 6"/>
          <p:cNvSpPr txBox="1"/>
          <p:nvPr/>
        </p:nvSpPr>
        <p:spPr>
          <a:xfrm>
            <a:off x="251520" y="5652542"/>
            <a:ext cx="8742462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latin typeface="Arial" pitchFamily="34" charset="0"/>
                <a:cs typeface="Arial" pitchFamily="34" charset="0"/>
              </a:rPr>
              <a:t>Sous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réserve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d’un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accès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d’une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largeur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minimale</a:t>
            </a:r>
            <a:r>
              <a:rPr lang="en-US" dirty="0">
                <a:latin typeface="Arial" pitchFamily="34" charset="0"/>
                <a:cs typeface="Arial" pitchFamily="34" charset="0"/>
              </a:rPr>
              <a:t> de 5 </a:t>
            </a:r>
            <a:r>
              <a:rPr lang="en-US" err="1">
                <a:latin typeface="Arial" pitchFamily="34" charset="0"/>
                <a:cs typeface="Arial" pitchFamily="34" charset="0"/>
              </a:rPr>
              <a:t>mètres</a:t>
            </a:r>
            <a:r>
              <a:rPr lang="en-US">
                <a:latin typeface="Arial" pitchFamily="34" charset="0"/>
                <a:cs typeface="Arial" pitchFamily="34" charset="0"/>
              </a:rPr>
              <a:t> </a:t>
            </a:r>
            <a:r>
              <a:rPr lang="en-US" smtClean="0">
                <a:latin typeface="Arial" pitchFamily="34" charset="0"/>
                <a:cs typeface="Arial" pitchFamily="34" charset="0"/>
              </a:rPr>
              <a:t>: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ts val="2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Petits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collectifs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rez</a:t>
            </a:r>
            <a:r>
              <a:rPr lang="en-US" dirty="0">
                <a:latin typeface="Arial" pitchFamily="34" charset="0"/>
                <a:cs typeface="Arial" pitchFamily="34" charset="0"/>
              </a:rPr>
              <a:t> de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chaussé</a:t>
            </a:r>
            <a:r>
              <a:rPr lang="en-US" dirty="0">
                <a:latin typeface="Arial" pitchFamily="34" charset="0"/>
                <a:cs typeface="Arial" pitchFamily="34" charset="0"/>
              </a:rPr>
              <a:t> + 1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étage</a:t>
            </a:r>
            <a:r>
              <a:rPr lang="en-US" dirty="0">
                <a:latin typeface="Arial" pitchFamily="34" charset="0"/>
                <a:cs typeface="Arial" pitchFamily="34" charset="0"/>
              </a:rPr>
              <a:t> + </a:t>
            </a:r>
            <a:r>
              <a:rPr lang="en-US" err="1">
                <a:latin typeface="Arial" pitchFamily="34" charset="0"/>
                <a:cs typeface="Arial" pitchFamily="34" charset="0"/>
              </a:rPr>
              <a:t>comble</a:t>
            </a:r>
            <a:r>
              <a:rPr lang="en-US">
                <a:latin typeface="Arial" pitchFamily="34" charset="0"/>
                <a:cs typeface="Arial" pitchFamily="34" charset="0"/>
              </a:rPr>
              <a:t> </a:t>
            </a:r>
            <a:r>
              <a:rPr lang="en-US" smtClean="0">
                <a:latin typeface="Arial" pitchFamily="34" charset="0"/>
                <a:cs typeface="Arial" pitchFamily="34" charset="0"/>
              </a:rPr>
              <a:t>aménageable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ts val="2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Limité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à 2 270 m²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d’emprise</a:t>
            </a:r>
            <a:r>
              <a:rPr lang="en-US" dirty="0">
                <a:latin typeface="Arial" pitchFamily="34" charset="0"/>
                <a:cs typeface="Arial" pitchFamily="34" charset="0"/>
              </a:rPr>
              <a:t> au sol </a:t>
            </a:r>
            <a:r>
              <a:rPr lang="en-US" smtClean="0">
                <a:latin typeface="Arial" pitchFamily="34" charset="0"/>
                <a:cs typeface="Arial" pitchFamily="34" charset="0"/>
              </a:rPr>
              <a:t>au total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350"/>
              </a:lnSpc>
              <a:spcBef>
                <a:spcPct val="0"/>
              </a:spcBef>
            </a:pPr>
            <a:endParaRPr lang="en-US" sz="999" spc="60" dirty="0">
              <a:solidFill>
                <a:srgbClr val="000000"/>
              </a:solidFill>
              <a:latin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6722700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557" y="1788084"/>
            <a:ext cx="4741543" cy="3495306"/>
          </a:xfrm>
          <a:custGeom>
            <a:avLst/>
            <a:gdLst/>
            <a:ahLst/>
            <a:cxnLst/>
            <a:rect l="l" t="t" r="r" b="b"/>
            <a:pathLst>
              <a:path w="9483086" h="6990612">
                <a:moveTo>
                  <a:pt x="0" y="0"/>
                </a:moveTo>
                <a:lnTo>
                  <a:pt x="9483086" y="0"/>
                </a:lnTo>
                <a:lnTo>
                  <a:pt x="9483086" y="6990612"/>
                </a:lnTo>
                <a:lnTo>
                  <a:pt x="0" y="699061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flipH="1">
            <a:off x="2880331" y="1681218"/>
            <a:ext cx="922867" cy="2078407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arrow" w="med" len="sm"/>
          </a:ln>
        </p:spPr>
      </p:sp>
      <p:sp>
        <p:nvSpPr>
          <p:cNvPr id="4" name="AutoShape 4"/>
          <p:cNvSpPr/>
          <p:nvPr/>
        </p:nvSpPr>
        <p:spPr>
          <a:xfrm>
            <a:off x="1276506" y="1644114"/>
            <a:ext cx="1595120" cy="1427163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arrow" w="med" len="sm"/>
          </a:ln>
        </p:spPr>
      </p:sp>
      <p:sp>
        <p:nvSpPr>
          <p:cNvPr id="5" name="TextBox 5"/>
          <p:cNvSpPr txBox="1"/>
          <p:nvPr/>
        </p:nvSpPr>
        <p:spPr>
          <a:xfrm>
            <a:off x="2987824" y="476672"/>
            <a:ext cx="2785076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10"/>
              </a:lnSpc>
              <a:spcBef>
                <a:spcPct val="0"/>
              </a:spcBef>
            </a:pPr>
            <a:r>
              <a:rPr lang="en-US" sz="250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Le </a:t>
            </a:r>
            <a:r>
              <a:rPr lang="en-US" sz="2500" dirty="0" err="1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500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ontexte</a:t>
            </a:r>
            <a:endParaRPr lang="en-US" sz="2500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078431" y="1324074"/>
            <a:ext cx="4035540" cy="530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0"/>
              </a:lnSpc>
              <a:spcBef>
                <a:spcPct val="0"/>
              </a:spcBef>
            </a:pPr>
            <a:r>
              <a:rPr lang="en-US" sz="1600" spc="6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 </a:t>
            </a:r>
            <a:r>
              <a:rPr lang="en-US" sz="1600" spc="6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ville</a:t>
            </a:r>
            <a:r>
              <a:rPr lang="en-US" sz="1600" spc="6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600" b="1" spc="6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Montivilliers</a:t>
            </a:r>
            <a:r>
              <a:rPr lang="en-US" sz="1600" spc="6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spc="6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est</a:t>
            </a:r>
            <a:r>
              <a:rPr lang="en-US" sz="1600" spc="6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spc="6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propriétaire</a:t>
            </a:r>
            <a:r>
              <a:rPr lang="en-US" sz="1600" spc="6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d’un terrain </a:t>
            </a:r>
            <a:r>
              <a:rPr lang="en-US" sz="1600" spc="6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situé</a:t>
            </a:r>
            <a:r>
              <a:rPr lang="en-US" sz="1600" spc="6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rue du N</a:t>
            </a:r>
            <a:r>
              <a:rPr lang="en-US" sz="1600" spc="67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ord</a:t>
            </a:r>
            <a:r>
              <a:rPr lang="en-US" sz="1600" spc="6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spc="6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classé</a:t>
            </a:r>
            <a:r>
              <a:rPr lang="en-US" sz="1600" spc="6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spc="6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en</a:t>
            </a:r>
            <a:r>
              <a:rPr lang="en-US" sz="1600" spc="6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zone </a:t>
            </a:r>
            <a:r>
              <a:rPr lang="en-US" sz="1600" spc="6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Urbanisée</a:t>
            </a:r>
            <a:r>
              <a:rPr lang="en-US" sz="1600" spc="6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(U) au Plan Local </a:t>
            </a:r>
            <a:r>
              <a:rPr lang="en-US" sz="1600" spc="6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d’Urbanisme</a:t>
            </a:r>
            <a:r>
              <a:rPr lang="en-US" sz="1600" spc="6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(PLU). </a:t>
            </a:r>
          </a:p>
          <a:p>
            <a:pPr>
              <a:lnSpc>
                <a:spcPts val="2000"/>
              </a:lnSpc>
              <a:spcBef>
                <a:spcPct val="0"/>
              </a:spcBef>
            </a:pPr>
            <a:endParaRPr lang="en-US" sz="1600" spc="67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000"/>
              </a:lnSpc>
              <a:spcBef>
                <a:spcPct val="0"/>
              </a:spcBef>
            </a:pPr>
            <a:r>
              <a:rPr lang="en-US" sz="1600" spc="6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 </a:t>
            </a:r>
            <a:r>
              <a:rPr lang="en-US" sz="1600" spc="6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ville</a:t>
            </a:r>
            <a:r>
              <a:rPr lang="en-US" sz="1600" spc="6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600" b="1" spc="6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Fontenay</a:t>
            </a:r>
            <a:r>
              <a:rPr lang="en-US" sz="1600" spc="6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spc="6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est</a:t>
            </a:r>
            <a:r>
              <a:rPr lang="en-US" sz="1600" spc="6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spc="6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propriétaire</a:t>
            </a:r>
            <a:r>
              <a:rPr lang="en-US" sz="1600" spc="6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d’un terrain, </a:t>
            </a:r>
            <a:r>
              <a:rPr lang="en-US" sz="1600" spc="6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situé</a:t>
            </a:r>
            <a:r>
              <a:rPr lang="en-US" sz="1600" spc="6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spc="6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Chemin</a:t>
            </a:r>
            <a:r>
              <a:rPr lang="en-US" sz="1600" spc="6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600" spc="6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Buglise</a:t>
            </a:r>
            <a:r>
              <a:rPr lang="en-US" sz="1600" spc="6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spc="6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classé</a:t>
            </a:r>
            <a:r>
              <a:rPr lang="en-US" sz="1600" spc="6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zone </a:t>
            </a:r>
            <a:r>
              <a:rPr lang="en-US" sz="1600" spc="6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Naturelle</a:t>
            </a:r>
            <a:r>
              <a:rPr lang="en-US" sz="1600" spc="6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à </a:t>
            </a:r>
            <a:r>
              <a:rPr lang="fr-FR" sz="1600" spc="6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usage de détente et de loisirs</a:t>
            </a:r>
            <a:r>
              <a:rPr lang="fr-FR" sz="1600" dirty="0"/>
              <a:t> </a:t>
            </a:r>
            <a:r>
              <a:rPr lang="en-US" sz="1600" spc="6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600" spc="6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Nv</a:t>
            </a:r>
            <a:r>
              <a:rPr lang="en-US" sz="1600" spc="6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 au PLU. </a:t>
            </a:r>
            <a:endParaRPr lang="en-US" sz="1600" spc="67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000"/>
              </a:lnSpc>
              <a:spcBef>
                <a:spcPct val="0"/>
              </a:spcBef>
            </a:pPr>
            <a:endParaRPr lang="en-US" sz="1600" spc="67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000"/>
              </a:lnSpc>
              <a:spcBef>
                <a:spcPct val="0"/>
              </a:spcBef>
            </a:pPr>
            <a:r>
              <a:rPr lang="fr-FR" sz="1600" spc="67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Ces deux parcelles sont attenantes et présentent un riche biotope qu'il convient de préserver et de valoriser.</a:t>
            </a:r>
            <a:endParaRPr lang="en-US" sz="1600" spc="67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000"/>
              </a:lnSpc>
              <a:spcBef>
                <a:spcPct val="0"/>
              </a:spcBef>
            </a:pPr>
            <a:endParaRPr lang="en-US" sz="1600" spc="67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000"/>
              </a:lnSpc>
              <a:spcBef>
                <a:spcPct val="0"/>
              </a:spcBef>
            </a:pPr>
            <a:r>
              <a:rPr lang="en-US" sz="1600" spc="67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En</a:t>
            </a:r>
            <a:r>
              <a:rPr lang="en-US" sz="1600" spc="67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spc="6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2021, </a:t>
            </a:r>
            <a:r>
              <a:rPr lang="en-US" sz="1600" spc="6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l‘association</a:t>
            </a:r>
            <a:r>
              <a:rPr lang="en-US" sz="1600" spc="6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spc="6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 Cěpée </a:t>
            </a:r>
            <a:r>
              <a:rPr lang="en-US" sz="1600" spc="6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manifeste</a:t>
            </a:r>
            <a:r>
              <a:rPr lang="en-US" sz="1600" spc="6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son </a:t>
            </a:r>
            <a:r>
              <a:rPr lang="en-US" sz="1600" spc="6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intérêt</a:t>
            </a:r>
            <a:r>
              <a:rPr lang="en-US" sz="1600" spc="6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pour installer un </a:t>
            </a:r>
            <a:r>
              <a:rPr lang="en-US" sz="1600" spc="6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projet</a:t>
            </a:r>
            <a:r>
              <a:rPr lang="en-US" sz="1600" spc="6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social et </a:t>
            </a:r>
            <a:r>
              <a:rPr lang="en-US" sz="1600" spc="6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écologique</a:t>
            </a:r>
            <a:r>
              <a:rPr lang="en-US" sz="1600" spc="6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spc="6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d‘écotourisme</a:t>
            </a:r>
            <a:r>
              <a:rPr lang="en-US" sz="1600" spc="6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et </a:t>
            </a:r>
            <a:r>
              <a:rPr lang="en-US" sz="1600" spc="67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en-US" sz="1600" spc="67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sensiblisation</a:t>
            </a:r>
            <a:r>
              <a:rPr lang="en-US" sz="1600" spc="67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spc="6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à </a:t>
            </a:r>
            <a:r>
              <a:rPr lang="en-US" sz="1600" spc="6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l‘environnement</a:t>
            </a:r>
            <a:r>
              <a:rPr lang="en-US" sz="1600" spc="6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spc="6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auprès</a:t>
            </a:r>
            <a:r>
              <a:rPr lang="en-US" sz="1600" spc="6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des 2 </a:t>
            </a:r>
            <a:r>
              <a:rPr lang="en-US" sz="1600" spc="67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collectivités</a:t>
            </a:r>
            <a:r>
              <a:rPr lang="en-US" sz="1600" spc="6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000" spc="67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defTabSz="457200">
              <a:lnSpc>
                <a:spcPts val="1350"/>
              </a:lnSpc>
              <a:spcBef>
                <a:spcPct val="0"/>
              </a:spcBef>
            </a:pPr>
            <a:endParaRPr lang="en-US" sz="999" spc="60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73834" y="1190601"/>
            <a:ext cx="1733870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ts val="1282"/>
              </a:lnSpc>
              <a:spcBef>
                <a:spcPct val="0"/>
              </a:spcBef>
            </a:pPr>
            <a:r>
              <a:rPr lang="en-US" sz="1400" spc="56" dirty="0">
                <a:solidFill>
                  <a:srgbClr val="000000"/>
                </a:solidFill>
                <a:latin typeface="Montserrat Bold"/>
              </a:rPr>
              <a:t>Commune de </a:t>
            </a:r>
            <a:r>
              <a:rPr lang="en-US" sz="1400" spc="56" dirty="0" err="1">
                <a:solidFill>
                  <a:srgbClr val="000000"/>
                </a:solidFill>
                <a:latin typeface="Montserrat Bold"/>
              </a:rPr>
              <a:t>Fontenay</a:t>
            </a:r>
            <a:r>
              <a:rPr lang="en-US" sz="1400" spc="56" dirty="0">
                <a:solidFill>
                  <a:srgbClr val="000000"/>
                </a:solidFill>
                <a:latin typeface="Montserrat Bold"/>
              </a:rPr>
              <a:t> 10 256 m²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043966" y="1190601"/>
            <a:ext cx="1862126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1282"/>
              </a:lnSpc>
              <a:spcBef>
                <a:spcPct val="0"/>
              </a:spcBef>
            </a:pPr>
            <a:r>
              <a:rPr lang="en-US" sz="1400" spc="56" dirty="0">
                <a:solidFill>
                  <a:srgbClr val="000000"/>
                </a:solidFill>
                <a:latin typeface="Montserrat Bold"/>
              </a:rPr>
              <a:t>Commune de Montivilliers 5 675 m² </a:t>
            </a:r>
          </a:p>
        </p:txBody>
      </p:sp>
    </p:spTree>
    <p:extLst>
      <p:ext uri="{BB962C8B-B14F-4D97-AF65-F5344CB8AC3E}">
        <p14:creationId xmlns:p14="http://schemas.microsoft.com/office/powerpoint/2010/main" val="27959927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fr-FR" sz="2500" dirty="0" smtClean="0">
                <a:solidFill>
                  <a:schemeClr val="accent3"/>
                </a:solidFill>
                <a:latin typeface="Arial" pitchFamily="34" charset="0"/>
                <a:ea typeface="+mn-ea"/>
                <a:cs typeface="Arial" pitchFamily="34" charset="0"/>
              </a:rPr>
              <a:t>Un projet innovant pour Montivilliers et Fontenay</a:t>
            </a:r>
            <a:endParaRPr lang="fr-FR" sz="2500" dirty="0">
              <a:solidFill>
                <a:schemeClr val="accent3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6124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fr-FR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➜ </a:t>
            </a:r>
            <a:r>
              <a:rPr lang="fr-FR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Participer au rayonnement </a:t>
            </a:r>
            <a:r>
              <a:rPr lang="fr-FR" sz="20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des communes 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buNone/>
            </a:pPr>
            <a:endParaRPr lang="fr-FR" sz="2000" dirty="0" smtClean="0"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fr-FR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accroître 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l’</a:t>
            </a:r>
            <a:r>
              <a:rPr lang="fr-FR" sz="2000" b="1" dirty="0">
                <a:latin typeface="Arial" pitchFamily="34" charset="0"/>
                <a:cs typeface="Arial" pitchFamily="34" charset="0"/>
              </a:rPr>
              <a:t>attrait touristique 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grâce 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aux éco-constructions en 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éco-tourisme et développer 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l’</a:t>
            </a:r>
            <a:r>
              <a:rPr lang="fr-FR" sz="2000" b="1" dirty="0">
                <a:latin typeface="Arial" pitchFamily="34" charset="0"/>
                <a:cs typeface="Arial" pitchFamily="34" charset="0"/>
              </a:rPr>
              <a:t>image positive 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des communes, localement et jusqu’à l’étranger</a:t>
            </a:r>
          </a:p>
          <a:p>
            <a:pPr>
              <a:buNone/>
            </a:pPr>
            <a:endParaRPr lang="fr-FR" sz="20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fr-FR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➜ Participer à l’économie et la </a:t>
            </a:r>
            <a:r>
              <a:rPr lang="fr-FR" sz="20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politique </a:t>
            </a:r>
            <a:r>
              <a:rPr lang="fr-FR" sz="2100" dirty="0">
                <a:latin typeface="Arial" pitchFamily="34" charset="0"/>
                <a:cs typeface="Arial" pitchFamily="34" charset="0"/>
              </a:rPr>
              <a:t>:</a:t>
            </a:r>
            <a:r>
              <a:rPr lang="fr-FR" sz="2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>
              <a:buNone/>
            </a:pPr>
            <a:endParaRPr lang="fr-FR" sz="2000" b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fr-FR" sz="2000" dirty="0" smtClean="0">
                <a:latin typeface="Arial" pitchFamily="34" charset="0"/>
                <a:cs typeface="Arial" pitchFamily="34" charset="0"/>
              </a:rPr>
              <a:t>élargir 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l’</a:t>
            </a:r>
            <a:r>
              <a:rPr lang="fr-FR" sz="2000" b="1" dirty="0">
                <a:latin typeface="Arial" pitchFamily="34" charset="0"/>
                <a:cs typeface="Arial" pitchFamily="34" charset="0"/>
              </a:rPr>
              <a:t>activité économique 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du 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quartier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« </a:t>
            </a:r>
            <a:r>
              <a:rPr lang="fr-FR" sz="1600" i="1" dirty="0" smtClean="0">
                <a:latin typeface="Arial" pitchFamily="34" charset="0"/>
                <a:cs typeface="Arial" pitchFamily="34" charset="0"/>
              </a:rPr>
              <a:t>les </a:t>
            </a:r>
            <a:r>
              <a:rPr lang="fr-FR" sz="1600" i="1" dirty="0">
                <a:latin typeface="Arial" pitchFamily="34" charset="0"/>
                <a:cs typeface="Arial" pitchFamily="34" charset="0"/>
              </a:rPr>
              <a:t>tiers-lieux contribuent au développement économique et à l’activation des ressources </a:t>
            </a:r>
            <a:r>
              <a:rPr lang="fr-FR" sz="1600" i="1" dirty="0" smtClean="0">
                <a:latin typeface="Arial" pitchFamily="34" charset="0"/>
                <a:cs typeface="Arial" pitchFamily="34" charset="0"/>
              </a:rPr>
              <a:t>locales »*</a:t>
            </a:r>
            <a:endParaRPr lang="fr-FR" sz="2000" dirty="0">
              <a:latin typeface="Arial" pitchFamily="34" charset="0"/>
              <a:cs typeface="Arial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fr-FR" sz="2000" dirty="0" smtClean="0">
                <a:latin typeface="Arial" pitchFamily="34" charset="0"/>
                <a:cs typeface="Arial" pitchFamily="34" charset="0"/>
              </a:rPr>
              <a:t>faire 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écho avec la </a:t>
            </a:r>
            <a:r>
              <a:rPr lang="fr-FR" sz="2000" b="1" dirty="0">
                <a:latin typeface="Arial" pitchFamily="34" charset="0"/>
                <a:cs typeface="Arial" pitchFamily="34" charset="0"/>
              </a:rPr>
              <a:t>volonté nationale 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(France Relance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fr-FR" sz="2000" b="1" dirty="0">
                <a:latin typeface="Arial" pitchFamily="34" charset="0"/>
                <a:cs typeface="Arial" pitchFamily="34" charset="0"/>
              </a:rPr>
              <a:t>régionale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(Plan Régional d’Education à la Nature) 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et </a:t>
            </a:r>
            <a:r>
              <a:rPr lang="fr-FR" sz="2000" b="1" dirty="0">
                <a:latin typeface="Arial" pitchFamily="34" charset="0"/>
                <a:cs typeface="Arial" pitchFamily="34" charset="0"/>
              </a:rPr>
              <a:t>locale 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(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Plan Local d’Education à la Nature)</a:t>
            </a:r>
            <a:endParaRPr lang="fr-FR" sz="2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sz="2000" dirty="0" smtClean="0">
                <a:latin typeface="Arial" pitchFamily="34" charset="0"/>
                <a:cs typeface="Arial" pitchFamily="34" charset="0"/>
              </a:rPr>
              <a:t>être 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pionnier dans l’élaboration d’un tel espace 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proche de la ville 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et préserver un </a:t>
            </a:r>
            <a:r>
              <a:rPr lang="fr-FR" sz="2000" b="1" dirty="0">
                <a:latin typeface="Arial" pitchFamily="34" charset="0"/>
                <a:cs typeface="Arial" pitchFamily="34" charset="0"/>
              </a:rPr>
              <a:t>espace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naturel 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de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la bétonisation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 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(ciment)</a:t>
            </a:r>
            <a:endParaRPr lang="fr-FR" sz="16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fr-FR" sz="1100" dirty="0" smtClean="0"/>
          </a:p>
          <a:p>
            <a:pPr>
              <a:buNone/>
            </a:pPr>
            <a:endParaRPr lang="fr-FR" sz="1100" dirty="0" smtClean="0"/>
          </a:p>
          <a:p>
            <a:pPr>
              <a:buNone/>
            </a:pPr>
            <a:endParaRPr lang="fr-FR" sz="1100" dirty="0"/>
          </a:p>
          <a:p>
            <a:pPr>
              <a:buNone/>
            </a:pPr>
            <a:r>
              <a:rPr lang="fr-FR" sz="1100" dirty="0" smtClean="0"/>
              <a:t>* </a:t>
            </a:r>
            <a:r>
              <a:rPr lang="fr-FR" sz="1100" dirty="0"/>
              <a:t>https://</a:t>
            </a:r>
            <a:r>
              <a:rPr lang="fr-FR" sz="1100" dirty="0" smtClean="0"/>
              <a:t>www.cc-paysdelimours.fr/files/ccpl-2014/entreprendre/2019-05-27-etude-tiers lieu-CCPL-w.pdf</a:t>
            </a:r>
            <a:endParaRPr lang="fr-FR" sz="1100" dirty="0"/>
          </a:p>
          <a:p>
            <a:pPr>
              <a:buNone/>
            </a:pPr>
            <a:r>
              <a:rPr lang="fr-FR" sz="1100" dirty="0"/>
              <a:t>https://www.cohesion-territoires.gouv.fr/sites/default/files/2021-08/ANCT-DP-TiersLieux-2008_EXE_BD.pdf</a:t>
            </a:r>
          </a:p>
          <a:p>
            <a:pPr>
              <a:buNone/>
            </a:pPr>
            <a:r>
              <a:rPr lang="fr-FR" sz="1100" dirty="0"/>
              <a:t>https://francetierslieux.aides-territoires.beta.gouv.fr/</a:t>
            </a:r>
          </a:p>
          <a:p>
            <a:pPr>
              <a:buNone/>
            </a:pPr>
            <a:endParaRPr lang="fr-FR" sz="20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fr-FR" sz="2000" dirty="0">
              <a:latin typeface="Arial" pitchFamily="34" charset="0"/>
              <a:cs typeface="Arial" pitchFamily="34" charset="0"/>
            </a:endParaRPr>
          </a:p>
          <a:p>
            <a:endParaRPr lang="fr-FR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620688"/>
            <a:ext cx="9144000" cy="583264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fr-FR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➜ </a:t>
            </a:r>
            <a:r>
              <a:rPr lang="fr-FR" sz="20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Participer </a:t>
            </a:r>
            <a:r>
              <a:rPr lang="fr-FR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à la qualité de vie et à l’éducation </a:t>
            </a:r>
            <a:r>
              <a:rPr lang="fr-FR" sz="20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à la nature </a:t>
            </a:r>
            <a:r>
              <a:rPr lang="fr-FR" sz="2000" b="1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des habitants</a:t>
            </a:r>
          </a:p>
          <a:p>
            <a:pPr>
              <a:buNone/>
            </a:pPr>
            <a:endParaRPr lang="fr-FR" dirty="0">
              <a:latin typeface="Arial" pitchFamily="34" charset="0"/>
              <a:cs typeface="Arial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fr-FR" sz="2000" dirty="0" smtClean="0">
                <a:latin typeface="Arial" pitchFamily="34" charset="0"/>
                <a:cs typeface="Arial" pitchFamily="34" charset="0"/>
              </a:rPr>
              <a:t>retisser 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du </a:t>
            </a:r>
            <a:r>
              <a:rPr lang="fr-FR" sz="2000" b="1" dirty="0">
                <a:latin typeface="Arial" pitchFamily="34" charset="0"/>
                <a:cs typeface="Arial" pitchFamily="34" charset="0"/>
              </a:rPr>
              <a:t>lien social 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entre les habitants notamment les </a:t>
            </a:r>
            <a:r>
              <a:rPr lang="fr-FR" sz="2000" b="1" dirty="0">
                <a:latin typeface="Arial" pitchFamily="34" charset="0"/>
                <a:cs typeface="Arial" pitchFamily="34" charset="0"/>
              </a:rPr>
              <a:t>personnes isolées 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dont les personnes </a:t>
            </a:r>
            <a:r>
              <a:rPr lang="fr-FR" sz="2000" b="1" dirty="0">
                <a:latin typeface="Arial" pitchFamily="34" charset="0"/>
                <a:cs typeface="Arial" pitchFamily="34" charset="0"/>
              </a:rPr>
              <a:t>âgées 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présentes dans le quartier</a:t>
            </a:r>
            <a:endParaRPr lang="fr-FR" sz="2000" dirty="0">
              <a:latin typeface="Arial" pitchFamily="34" charset="0"/>
              <a:cs typeface="Arial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fr-FR" sz="2000" dirty="0" smtClean="0">
                <a:latin typeface="Arial" pitchFamily="34" charset="0"/>
                <a:cs typeface="Arial" pitchFamily="34" charset="0"/>
              </a:rPr>
              <a:t>offrir 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un </a:t>
            </a:r>
            <a:r>
              <a:rPr lang="fr-FR" sz="2000" b="1" dirty="0">
                <a:latin typeface="Arial" pitchFamily="34" charset="0"/>
                <a:cs typeface="Arial" pitchFamily="34" charset="0"/>
              </a:rPr>
              <a:t>cadre agréable et de qualité 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à nos concitoyens</a:t>
            </a:r>
          </a:p>
          <a:p>
            <a:pPr algn="just">
              <a:spcAft>
                <a:spcPts val="600"/>
              </a:spcAft>
            </a:pPr>
            <a:r>
              <a:rPr lang="fr-FR" sz="2000" dirty="0" smtClean="0">
                <a:latin typeface="Arial" pitchFamily="34" charset="0"/>
                <a:cs typeface="Arial" pitchFamily="34" charset="0"/>
              </a:rPr>
              <a:t>répondre 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aux besoins de plus en plus forts de </a:t>
            </a:r>
            <a:r>
              <a:rPr lang="fr-FR" sz="2000" b="1" dirty="0">
                <a:latin typeface="Arial" pitchFamily="34" charset="0"/>
                <a:cs typeface="Arial" pitchFamily="34" charset="0"/>
              </a:rPr>
              <a:t>retour à la nature</a:t>
            </a:r>
            <a:endParaRPr lang="fr-FR" sz="2000" dirty="0">
              <a:latin typeface="Arial" pitchFamily="34" charset="0"/>
              <a:cs typeface="Arial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fr-FR" sz="2000" dirty="0" smtClean="0">
                <a:latin typeface="Arial" pitchFamily="34" charset="0"/>
                <a:cs typeface="Arial" pitchFamily="34" charset="0"/>
              </a:rPr>
              <a:t>avoir 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un lieu tampon concernant la </a:t>
            </a:r>
            <a:r>
              <a:rPr lang="fr-FR" sz="2000" b="1" dirty="0">
                <a:latin typeface="Arial" pitchFamily="34" charset="0"/>
                <a:cs typeface="Arial" pitchFamily="34" charset="0"/>
              </a:rPr>
              <a:t>santé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mentale</a:t>
            </a:r>
            <a:endParaRPr lang="fr-FR" sz="2000" dirty="0">
              <a:latin typeface="Arial" pitchFamily="34" charset="0"/>
              <a:cs typeface="Arial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fr-FR" sz="2000" dirty="0" smtClean="0">
                <a:latin typeface="Arial" pitchFamily="34" charset="0"/>
                <a:cs typeface="Arial" pitchFamily="34" charset="0"/>
              </a:rPr>
              <a:t>allouer 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une prise en charge supplémentaire pour des </a:t>
            </a:r>
            <a:r>
              <a:rPr lang="fr-FR" sz="2000" b="1" dirty="0">
                <a:latin typeface="Arial" pitchFamily="34" charset="0"/>
                <a:cs typeface="Arial" pitchFamily="34" charset="0"/>
              </a:rPr>
              <a:t>personnes en situation </a:t>
            </a:r>
            <a:r>
              <a:rPr lang="fr-FR" sz="2000" b="1">
                <a:latin typeface="Arial" pitchFamily="34" charset="0"/>
                <a:cs typeface="Arial" pitchFamily="34" charset="0"/>
              </a:rPr>
              <a:t>de </a:t>
            </a:r>
            <a:r>
              <a:rPr lang="fr-FR" sz="2000" b="1" smtClean="0">
                <a:latin typeface="Arial" pitchFamily="34" charset="0"/>
                <a:cs typeface="Arial" pitchFamily="34" charset="0"/>
              </a:rPr>
              <a:t>handicap</a:t>
            </a:r>
            <a:endParaRPr lang="fr-FR" sz="2000" dirty="0">
              <a:latin typeface="Arial" pitchFamily="34" charset="0"/>
              <a:cs typeface="Arial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sensibiliser 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notamment les plus jeunes à la biodiversité et au </a:t>
            </a:r>
            <a:r>
              <a:rPr lang="fr-FR" sz="2000" b="1" dirty="0">
                <a:latin typeface="Arial" pitchFamily="34" charset="0"/>
                <a:cs typeface="Arial" pitchFamily="34" charset="0"/>
              </a:rPr>
              <a:t>respect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des Humains et de la Nature</a:t>
            </a:r>
            <a:endParaRPr lang="fr-FR" sz="2000" dirty="0">
              <a:latin typeface="Arial" pitchFamily="34" charset="0"/>
              <a:cs typeface="Arial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fr-FR" sz="2000" dirty="0" smtClean="0">
                <a:latin typeface="Arial" pitchFamily="34" charset="0"/>
                <a:cs typeface="Arial" pitchFamily="34" charset="0"/>
              </a:rPr>
              <a:t>offrir 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un lieu 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accueillant pour </a:t>
            </a:r>
            <a:r>
              <a:rPr lang="fr-FR" sz="2000" b="1" dirty="0">
                <a:latin typeface="Arial" pitchFamily="34" charset="0"/>
                <a:cs typeface="Arial" pitchFamily="34" charset="0"/>
              </a:rPr>
              <a:t>les scolaires et les familles 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et ainsi, augmenter la qualité de vie de ces 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derniers</a:t>
            </a:r>
          </a:p>
          <a:p>
            <a:pPr algn="just"/>
            <a:r>
              <a:rPr lang="fr-FR" sz="2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fr-FR" sz="2000" smtClean="0">
                <a:latin typeface="Arial" pitchFamily="34" charset="0"/>
                <a:cs typeface="Arial" pitchFamily="34" charset="0"/>
              </a:rPr>
              <a:t>pporter 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des pistes de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solutions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 concernant la crise économique et énergétique</a:t>
            </a:r>
            <a:endParaRPr lang="fr-FR" sz="20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fr-FR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04664"/>
            <a:ext cx="7200800" cy="6235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3131840" y="42210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699792" y="260648"/>
            <a:ext cx="46085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Présentation du projet</a:t>
            </a:r>
            <a:endParaRPr lang="fr-FR" sz="2500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" y="995363"/>
            <a:ext cx="9010650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sz="2800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Présentation du projet</a:t>
            </a:r>
            <a:r>
              <a:rPr lang="fr-FR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fr-FR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fr-FR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63" y="1319213"/>
            <a:ext cx="89820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2768" y="0"/>
            <a:ext cx="744899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AutoShape 2" descr="https://posteo.de/webmail/?_task=mail&amp;_framed=1&amp;_action=get&amp;_mbox=INBOX&amp;_uid=2271&amp;_part=23&amp;_mimewarning=1&amp;_embed=1&amp;_extwin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9220" name="AutoShape 4" descr="https://posteo.de/webmail/?_task=mail&amp;_framed=1&amp;_action=get&amp;_mbox=INBOX&amp;_uid=2271&amp;_part=23&amp;_mimewarning=1&amp;_embed=1&amp;_extwin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9222" name="AutoShape 6" descr="https://posteo.de/webmail/?_task=mail&amp;_framed=1&amp;_action=get&amp;_mbox=INBOX&amp;_uid=2271&amp;_part=23&amp;_mimewarning=1&amp;_embed=1&amp;_extwin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332656"/>
            <a:ext cx="318117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9" descr="C:\Users\QUONIAM\Downloads\mare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221088"/>
            <a:ext cx="4514850" cy="1752600"/>
          </a:xfrm>
          <a:prstGeom prst="rect">
            <a:avLst/>
          </a:prstGeom>
          <a:noFill/>
        </p:spPr>
      </p:pic>
      <p:pic>
        <p:nvPicPr>
          <p:cNvPr id="9226" name="Picture 10" descr="C:\Users\QUONIAM\Downloads\chemin pmr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573016"/>
            <a:ext cx="3168351" cy="2359552"/>
          </a:xfrm>
          <a:prstGeom prst="rect">
            <a:avLst/>
          </a:prstGeom>
          <a:noFill/>
        </p:spPr>
      </p:pic>
      <p:pic>
        <p:nvPicPr>
          <p:cNvPr id="9227" name="Picture 11" descr="C:\Users\QUONIAM\Downloads\bac potager PM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3411176" cy="2554784"/>
          </a:xfrm>
          <a:prstGeom prst="rect">
            <a:avLst/>
          </a:prstGeom>
          <a:noFill/>
        </p:spPr>
      </p:pic>
      <p:pic>
        <p:nvPicPr>
          <p:cNvPr id="9228" name="Picture 12" descr="C:\Users\QUONIAM\Downloads\potager prairie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60648"/>
            <a:ext cx="3617750" cy="2106538"/>
          </a:xfrm>
          <a:prstGeom prst="rect">
            <a:avLst/>
          </a:prstGeom>
          <a:noFill/>
        </p:spPr>
      </p:pic>
      <p:pic>
        <p:nvPicPr>
          <p:cNvPr id="9230" name="Picture 14" descr="C:\Users\QUONIAM\Downloads\verger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536" y="620688"/>
            <a:ext cx="2163132" cy="3168352"/>
          </a:xfrm>
          <a:prstGeom prst="rect">
            <a:avLst/>
          </a:prstGeom>
          <a:noFill/>
        </p:spPr>
      </p:pic>
      <p:pic>
        <p:nvPicPr>
          <p:cNvPr id="9231" name="Picture 15" descr="C:\Users\QUONIAM\Downloads\verger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87824" y="4196572"/>
            <a:ext cx="3553569" cy="2661428"/>
          </a:xfrm>
          <a:prstGeom prst="rect">
            <a:avLst/>
          </a:prstGeom>
          <a:noFill/>
        </p:spPr>
      </p:pic>
      <p:pic>
        <p:nvPicPr>
          <p:cNvPr id="9232" name="Picture 16" descr="C:\Users\QUONIAM\Downloads\mare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71592" y="4107568"/>
            <a:ext cx="3672408" cy="2750432"/>
          </a:xfrm>
          <a:prstGeom prst="rect">
            <a:avLst/>
          </a:prstGeom>
          <a:noFill/>
        </p:spPr>
      </p:pic>
      <p:pic>
        <p:nvPicPr>
          <p:cNvPr id="9233" name="Picture 17" descr="C:\Users\QUONIAM\Downloads\basse cour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67744" y="0"/>
            <a:ext cx="4514850" cy="2533650"/>
          </a:xfrm>
          <a:prstGeom prst="rect">
            <a:avLst/>
          </a:prstGeom>
          <a:noFill/>
        </p:spPr>
      </p:pic>
      <p:pic>
        <p:nvPicPr>
          <p:cNvPr id="9234" name="Picture 18" descr="C:\Users\QUONIAM\Downloads\basse cour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1560" y="4653136"/>
            <a:ext cx="3307296" cy="2204864"/>
          </a:xfrm>
          <a:prstGeom prst="rect">
            <a:avLst/>
          </a:prstGeom>
          <a:noFill/>
        </p:spPr>
      </p:pic>
      <p:pic>
        <p:nvPicPr>
          <p:cNvPr id="9235" name="Picture 19" descr="C:\Users\QUONIAM\Downloads\médiation animale 2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79512" y="260648"/>
            <a:ext cx="2483768" cy="1734446"/>
          </a:xfrm>
          <a:prstGeom prst="rect">
            <a:avLst/>
          </a:prstGeom>
          <a:noFill/>
        </p:spPr>
      </p:pic>
      <p:pic>
        <p:nvPicPr>
          <p:cNvPr id="9237" name="Picture 21" descr="C:\Users\QUONIAM\Downloads\médiation animale 3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771800" y="0"/>
            <a:ext cx="1987395" cy="2649860"/>
          </a:xfrm>
          <a:prstGeom prst="rect">
            <a:avLst/>
          </a:prstGeom>
          <a:noFill/>
        </p:spPr>
      </p:pic>
      <p:pic>
        <p:nvPicPr>
          <p:cNvPr id="9238" name="Picture 22" descr="C:\Users\QUONIAM\Downloads\habitattouristique3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3356992"/>
            <a:ext cx="2738155" cy="2050728"/>
          </a:xfrm>
          <a:prstGeom prst="rect">
            <a:avLst/>
          </a:prstGeom>
          <a:noFill/>
        </p:spPr>
      </p:pic>
      <p:pic>
        <p:nvPicPr>
          <p:cNvPr id="9239" name="Picture 23" descr="C:\Users\QUONIAM\Downloads\habitattouristique4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260648"/>
            <a:ext cx="3203848" cy="2399506"/>
          </a:xfrm>
          <a:prstGeom prst="rect">
            <a:avLst/>
          </a:prstGeom>
          <a:noFill/>
        </p:spPr>
      </p:pic>
      <p:pic>
        <p:nvPicPr>
          <p:cNvPr id="9240" name="Picture 24" descr="C:\Users\QUONIAM\Downloads\habitattouristique5 (1)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987824" y="1412776"/>
            <a:ext cx="3677500" cy="2304256"/>
          </a:xfrm>
          <a:prstGeom prst="rect">
            <a:avLst/>
          </a:prstGeom>
          <a:noFill/>
        </p:spPr>
      </p:pic>
      <p:pic>
        <p:nvPicPr>
          <p:cNvPr id="9241" name="Picture 25" descr="C:\Users\QUONIAM\Downloads\habitattouristique6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344800" y="116632"/>
            <a:ext cx="2799200" cy="1860228"/>
          </a:xfrm>
          <a:prstGeom prst="rect">
            <a:avLst/>
          </a:prstGeom>
          <a:noFill/>
        </p:spPr>
      </p:pic>
      <p:pic>
        <p:nvPicPr>
          <p:cNvPr id="9242" name="Picture 26" descr="C:\Users\QUONIAM\Downloads\habitattouristique7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131840" y="0"/>
            <a:ext cx="3265537" cy="1708551"/>
          </a:xfrm>
          <a:prstGeom prst="rect">
            <a:avLst/>
          </a:prstGeom>
          <a:noFill/>
        </p:spPr>
      </p:pic>
      <p:pic>
        <p:nvPicPr>
          <p:cNvPr id="9246" name="Picture 30" descr="C:\Users\QUONIAM\Downloads\parking eco 4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572000" y="4653136"/>
            <a:ext cx="3265537" cy="1832559"/>
          </a:xfrm>
          <a:prstGeom prst="rect">
            <a:avLst/>
          </a:prstGeom>
          <a:noFill/>
        </p:spPr>
      </p:pic>
      <p:pic>
        <p:nvPicPr>
          <p:cNvPr id="9247" name="Picture 31" descr="C:\Users\QUONIAM\Downloads\chemin pmr3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806455" y="4358361"/>
            <a:ext cx="3337545" cy="2499639"/>
          </a:xfrm>
          <a:prstGeom prst="rect">
            <a:avLst/>
          </a:prstGeom>
          <a:noFill/>
        </p:spPr>
      </p:pic>
      <p:pic>
        <p:nvPicPr>
          <p:cNvPr id="9248" name="Picture 32" descr="C:\Users\QUONIAM\Downloads\potager prairie jaridn foret verger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683568" y="980728"/>
            <a:ext cx="4514850" cy="3000375"/>
          </a:xfrm>
          <a:prstGeom prst="rect">
            <a:avLst/>
          </a:prstGeom>
          <a:noFill/>
        </p:spPr>
      </p:pic>
      <p:pic>
        <p:nvPicPr>
          <p:cNvPr id="9250" name="Picture 34" descr="C:\Users\QUONIAM\Downloads\parking eco 5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191672" y="0"/>
            <a:ext cx="2952328" cy="1518340"/>
          </a:xfrm>
          <a:prstGeom prst="rect">
            <a:avLst/>
          </a:prstGeom>
          <a:noFill/>
        </p:spPr>
      </p:pic>
      <p:pic>
        <p:nvPicPr>
          <p:cNvPr id="9251" name="Picture 35" descr="F:\Images\ANIMATION\Piân'Piâne\WP_20180710_10_47_56_Pro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148064" y="188640"/>
            <a:ext cx="3779912" cy="2123284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0" y="4458256"/>
            <a:ext cx="3203848" cy="239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QUONIAM\Downloads\zzzabrisvelo1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0" y="332656"/>
            <a:ext cx="2977505" cy="2104355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2699792" y="4424220"/>
            <a:ext cx="3949427" cy="2433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QUONIAM\Downloads\zzz (2).jpe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491880" y="4887416"/>
            <a:ext cx="2627445" cy="1970584"/>
          </a:xfrm>
          <a:prstGeom prst="rect">
            <a:avLst/>
          </a:prstGeom>
          <a:noFill/>
        </p:spPr>
      </p:pic>
      <p:pic>
        <p:nvPicPr>
          <p:cNvPr id="1030" name="Picture 6" descr="C:\Users\QUONIAM\Documents\Projet la cepee\asso\VISUELS\PHOTO CEPEE\2021-2022\chantiers\12-21chantier véronique.jp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6516216" y="1916832"/>
            <a:ext cx="2420888" cy="2420888"/>
          </a:xfrm>
          <a:prstGeom prst="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251520" y="3284984"/>
            <a:ext cx="3203848" cy="252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4819650" y="4781550"/>
            <a:ext cx="432435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AutoShape 10" descr="La Dolce Via en famil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36" name="AutoShape 12" descr="La Dolce Via en famil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2843808" y="3789040"/>
            <a:ext cx="406562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6047656" y="4326014"/>
            <a:ext cx="3096344" cy="253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6210300" y="0"/>
            <a:ext cx="2933700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0" y="2276872"/>
            <a:ext cx="2987824" cy="144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9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9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1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10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1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2" dur="10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1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1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4" dur="1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7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1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0" dur="1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2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9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10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8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1" dur="10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5" dur="10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8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31" dur="10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7" dur="10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0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3" dur="10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7" dur="20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50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53" dur="10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9" dur="10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3" dur="10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7" dur="1000"/>
                                        <p:tgtEl>
                                          <p:spTgt spid="9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1" dur="10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5" dur="10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9" dur="1000"/>
                                        <p:tgtEl>
                                          <p:spTgt spid="9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5" dur="10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8" dur="10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4" dur="3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3000"/>
                            </p:stCondLst>
                            <p:childTnLst>
                              <p:par>
                                <p:cTn id="19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8" dur="20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1" dur="20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4" dur="10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8" dur="10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1" dur="10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4" dur="10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7" dur="20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3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6" dur="20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6" dur="3000"/>
                                        <p:tgtEl>
                                          <p:spTgt spid="9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0" dur="1000"/>
                                        <p:tgtEl>
                                          <p:spTgt spid="9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43" dur="1000"/>
                                        <p:tgtEl>
                                          <p:spTgt spid="9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9" dur="1000"/>
                                        <p:tgtEl>
                                          <p:spTgt spid="9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253" dur="2000" fill="hold"/>
                                        <p:tgtEl>
                                          <p:spTgt spid="9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Notre souhait ? </a:t>
            </a:r>
            <a:br>
              <a:rPr lang="fr-FR" sz="36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fr-FR" sz="31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Construire le projet avec vous !</a:t>
            </a:r>
            <a:endParaRPr lang="fr-FR" sz="3600" b="1" dirty="0" smtClean="0">
              <a:solidFill>
                <a:schemeClr val="accent3">
                  <a:lumMod val="75000"/>
                </a:scheme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latin typeface="Arial" pitchFamily="34" charset="0"/>
                <a:cs typeface="Arial" pitchFamily="34" charset="0"/>
              </a:rPr>
              <a:t>Partager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 avec vous selon nos volontés et implications, nos envies, nos qualités et nos défauts</a:t>
            </a:r>
          </a:p>
          <a:p>
            <a:r>
              <a:rPr lang="fr-FR" sz="2400" dirty="0" smtClean="0">
                <a:latin typeface="Arial" pitchFamily="34" charset="0"/>
                <a:cs typeface="Arial" pitchFamily="34" charset="0"/>
              </a:rPr>
              <a:t>Apporter de la vie et une 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initiative locale 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riche d’échanges et d’apprentissage sans nuire au calme du quartier</a:t>
            </a:r>
          </a:p>
          <a:p>
            <a:r>
              <a:rPr lang="fr-FR" sz="2400" dirty="0" smtClean="0">
                <a:latin typeface="Arial" pitchFamily="34" charset="0"/>
                <a:cs typeface="Arial" pitchFamily="34" charset="0"/>
              </a:rPr>
              <a:t>Constituer un 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réseau d’entraide 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pour que ce projet devienne aussi le vôtre</a:t>
            </a:r>
          </a:p>
          <a:p>
            <a:r>
              <a:rPr lang="fr-FR" sz="2400" b="1" dirty="0" smtClean="0">
                <a:latin typeface="Arial" pitchFamily="34" charset="0"/>
                <a:cs typeface="Arial" pitchFamily="34" charset="0"/>
              </a:rPr>
              <a:t>Ecouter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 vos remarques et critiques car elles seront toujours constructives ! </a:t>
            </a:r>
          </a:p>
          <a:p>
            <a:r>
              <a:rPr lang="fr-FR" sz="2400" dirty="0" smtClean="0">
                <a:latin typeface="Arial" pitchFamily="34" charset="0"/>
                <a:cs typeface="Arial" pitchFamily="34" charset="0"/>
              </a:rPr>
              <a:t>Apprendre à se connaître dans la 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bienveillance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 et le respect de chacun </a:t>
            </a:r>
            <a:endParaRPr lang="fr-FR" sz="2000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fr-FR" sz="24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VIVRE ENSEMBLE</a:t>
            </a:r>
          </a:p>
          <a:p>
            <a:pPr algn="ctr">
              <a:buNone/>
            </a:pPr>
            <a:endParaRPr lang="fr-FR" sz="2400" b="1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r-FR" dirty="0" smtClean="0"/>
          </a:p>
        </p:txBody>
      </p:sp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27784" y="188640"/>
            <a:ext cx="3816424" cy="1052736"/>
          </a:xfrm>
        </p:spPr>
        <p:txBody>
          <a:bodyPr>
            <a:normAutofit/>
          </a:bodyPr>
          <a:lstStyle/>
          <a:p>
            <a:r>
              <a:rPr lang="fr-FR" sz="2500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Prévisionnel</a:t>
            </a:r>
          </a:p>
        </p:txBody>
      </p:sp>
      <p:sp>
        <p:nvSpPr>
          <p:cNvPr id="4" name="Freeform 2"/>
          <p:cNvSpPr/>
          <p:nvPr/>
        </p:nvSpPr>
        <p:spPr>
          <a:xfrm>
            <a:off x="395536" y="2852936"/>
            <a:ext cx="6192688" cy="1712101"/>
          </a:xfrm>
          <a:custGeom>
            <a:avLst/>
            <a:gdLst/>
            <a:ahLst/>
            <a:cxnLst/>
            <a:rect l="l" t="t" r="r" b="b"/>
            <a:pathLst>
              <a:path w="13440721" h="4099420">
                <a:moveTo>
                  <a:pt x="0" y="0"/>
                </a:moveTo>
                <a:lnTo>
                  <a:pt x="13440721" y="0"/>
                </a:lnTo>
                <a:lnTo>
                  <a:pt x="13440721" y="4099420"/>
                </a:lnTo>
                <a:lnTo>
                  <a:pt x="0" y="409942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4"/>
          <p:cNvSpPr txBox="1"/>
          <p:nvPr/>
        </p:nvSpPr>
        <p:spPr>
          <a:xfrm>
            <a:off x="0" y="1340768"/>
            <a:ext cx="3384376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4"/>
              </a:lnSpc>
            </a:pPr>
            <a:r>
              <a:rPr lang="en-US" b="1" spc="99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Printemps</a:t>
            </a:r>
            <a:r>
              <a:rPr lang="en-US" b="1" spc="99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2024</a:t>
            </a:r>
            <a:endParaRPr lang="en-US" b="1" spc="99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ctr">
              <a:lnSpc>
                <a:spcPts val="2244"/>
              </a:lnSpc>
              <a:spcBef>
                <a:spcPct val="0"/>
              </a:spcBef>
            </a:pPr>
            <a:r>
              <a:rPr lang="en-US" spc="99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Début des </a:t>
            </a:r>
            <a:r>
              <a:rPr lang="en-US" spc="99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aménagements</a:t>
            </a:r>
            <a:r>
              <a:rPr lang="en-US" spc="99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spc="99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entretien</a:t>
            </a:r>
            <a:r>
              <a:rPr lang="en-US" spc="99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du </a:t>
            </a:r>
            <a:r>
              <a:rPr lang="en-US" spc="99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site, potager participatif, </a:t>
            </a:r>
            <a:r>
              <a:rPr lang="en-US" spc="99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plantations, mares…</a:t>
            </a:r>
            <a:endParaRPr lang="en-US" spc="99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4725144"/>
            <a:ext cx="3130633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4"/>
              </a:lnSpc>
            </a:pPr>
            <a:r>
              <a:rPr lang="en-US" b="1" spc="99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3ème </a:t>
            </a:r>
            <a:r>
              <a:rPr lang="en-US" b="1" spc="99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trimestre</a:t>
            </a:r>
            <a:r>
              <a:rPr lang="en-US" b="1" spc="99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2024</a:t>
            </a:r>
            <a:endParaRPr lang="en-US" b="1" spc="99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ctr">
              <a:lnSpc>
                <a:spcPts val="2244"/>
              </a:lnSpc>
              <a:spcBef>
                <a:spcPct val="0"/>
              </a:spcBef>
            </a:pPr>
            <a:r>
              <a:rPr lang="en-US" spc="99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Viabilisation</a:t>
            </a:r>
            <a:r>
              <a:rPr lang="en-US" spc="99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des terrains </a:t>
            </a:r>
            <a:r>
              <a:rPr lang="en-US" spc="99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privatifs</a:t>
            </a:r>
            <a:endParaRPr lang="en-US" spc="99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63888" y="1484784"/>
            <a:ext cx="5148064" cy="122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244"/>
              </a:lnSpc>
            </a:pPr>
            <a:r>
              <a:rPr lang="en-US" b="1" spc="99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2025</a:t>
            </a:r>
          </a:p>
          <a:p>
            <a:pPr lvl="0" algn="ctr">
              <a:lnSpc>
                <a:spcPts val="2244"/>
              </a:lnSpc>
              <a:spcBef>
                <a:spcPct val="0"/>
              </a:spcBef>
            </a:pPr>
            <a:r>
              <a:rPr lang="en-US" spc="99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Construction de l’accueil et des accès. Suites des aménagements naturels : talus, haies, potagers…</a:t>
            </a:r>
            <a:endParaRPr lang="en-US" spc="99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1920" y="4725144"/>
            <a:ext cx="3778705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4"/>
              </a:lnSpc>
            </a:pPr>
            <a:r>
              <a:rPr lang="en-US" b="1" spc="99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2027</a:t>
            </a:r>
            <a:endParaRPr lang="en-US" b="1" spc="99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ctr">
              <a:lnSpc>
                <a:spcPts val="2244"/>
              </a:lnSpc>
              <a:spcBef>
                <a:spcPct val="0"/>
              </a:spcBef>
            </a:pPr>
            <a:r>
              <a:rPr lang="en-US" spc="99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Construction du premier  </a:t>
            </a:r>
            <a:r>
              <a:rPr lang="en-US" spc="99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hébergement</a:t>
            </a:r>
            <a:r>
              <a:rPr lang="en-US" spc="99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pc="99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écotouristique</a:t>
            </a:r>
            <a:endParaRPr lang="en-US" spc="99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38900" y="3284984"/>
            <a:ext cx="2705100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4"/>
              </a:lnSpc>
            </a:pPr>
            <a:r>
              <a:rPr lang="en-US" b="1" spc="99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2030</a:t>
            </a:r>
            <a:endParaRPr lang="en-US" b="1" spc="99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ctr">
              <a:lnSpc>
                <a:spcPts val="2244"/>
              </a:lnSpc>
              <a:spcBef>
                <a:spcPct val="0"/>
              </a:spcBef>
            </a:pPr>
            <a:r>
              <a:rPr lang="en-US" spc="99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pc="99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hébergements</a:t>
            </a:r>
            <a:r>
              <a:rPr lang="en-US" spc="99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pc="99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touristiques</a:t>
            </a:r>
            <a:endParaRPr lang="en-US" spc="99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1560" y="260648"/>
            <a:ext cx="396044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20"/>
              </a:lnSpc>
            </a:pPr>
            <a:r>
              <a:rPr lang="en-US" sz="3900" dirty="0" err="1" smtClean="0">
                <a:solidFill>
                  <a:srgbClr val="94AB6F"/>
                </a:solidFill>
                <a:latin typeface="Martel Heavy"/>
                <a:cs typeface="Arial" pitchFamily="34" charset="0"/>
              </a:rPr>
              <a:t>Ordre</a:t>
            </a:r>
            <a:r>
              <a:rPr lang="en-US" sz="4400" b="1" dirty="0" err="1" smtClean="0">
                <a:solidFill>
                  <a:srgbClr val="94AB6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 smtClean="0">
                <a:solidFill>
                  <a:srgbClr val="94AB6F"/>
                </a:solidFill>
                <a:latin typeface="Arial" pitchFamily="34" charset="0"/>
                <a:cs typeface="Arial" pitchFamily="34" charset="0"/>
              </a:rPr>
              <a:t>du jour</a:t>
            </a:r>
          </a:p>
        </p:txBody>
      </p:sp>
      <p:sp>
        <p:nvSpPr>
          <p:cNvPr id="3" name="Rectangle 2"/>
          <p:cNvSpPr/>
          <p:nvPr/>
        </p:nvSpPr>
        <p:spPr>
          <a:xfrm>
            <a:off x="539552" y="1412776"/>
            <a:ext cx="6840760" cy="260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1807" lvl="1" indent="-215904">
              <a:lnSpc>
                <a:spcPts val="2800"/>
              </a:lnSpc>
              <a:buFont typeface="Arial"/>
              <a:buChar char="•"/>
            </a:pP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Présentation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l’association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La Cěpée</a:t>
            </a:r>
          </a:p>
          <a:p>
            <a:pPr marL="431807" lvl="1" indent="-215904">
              <a:lnSpc>
                <a:spcPts val="2800"/>
              </a:lnSpc>
              <a:buFont typeface="Arial"/>
              <a:buChar char="•"/>
            </a:pP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Présentation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du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projet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:</a:t>
            </a:r>
          </a:p>
          <a:p>
            <a:pPr marL="889007" lvl="2" indent="-215904">
              <a:lnSpc>
                <a:spcPts val="2800"/>
              </a:lnSpc>
              <a:buFont typeface="Arial"/>
              <a:buChar char="•"/>
            </a:pP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Côté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Montivilliers</a:t>
            </a:r>
          </a:p>
          <a:p>
            <a:pPr marL="889007" lvl="2" indent="-215904">
              <a:lnSpc>
                <a:spcPts val="2800"/>
              </a:lnSpc>
              <a:buFont typeface="Arial"/>
              <a:buChar char="•"/>
            </a:pP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Côté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Fontenay</a:t>
            </a:r>
            <a:endParaRPr lang="en-US" sz="2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31807" lvl="1" indent="-215904">
              <a:lnSpc>
                <a:spcPts val="28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Esprit et ambiance du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projet</a:t>
            </a:r>
            <a:endParaRPr lang="en-US" sz="2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31807" lvl="1" indent="-215904">
              <a:lnSpc>
                <a:spcPts val="28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Planning de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réalisation</a:t>
            </a:r>
            <a:endParaRPr lang="en-US" sz="2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31807" lvl="1" indent="-215904">
              <a:lnSpc>
                <a:spcPts val="2800"/>
              </a:lnSpc>
              <a:buFont typeface="Arial"/>
              <a:buChar char="•"/>
            </a:pP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Nos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partenaires</a:t>
            </a:r>
            <a:endParaRPr lang="en-U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7265" y="520688"/>
            <a:ext cx="7131119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149080"/>
            <a:ext cx="7128792" cy="233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395536" y="44624"/>
            <a:ext cx="33843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Nos partenaires</a:t>
            </a:r>
          </a:p>
        </p:txBody>
      </p:sp>
      <p:pic>
        <p:nvPicPr>
          <p:cNvPr id="2" name="Picture 2" descr="C:\Users\QUONIAM\Documents\Projet La Cěpée\asso\VISUELS\plaquette\logos et carte partenaires\logo-havre-etreta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2780928"/>
            <a:ext cx="1332731" cy="1378687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419872" y="2822244"/>
            <a:ext cx="1728192" cy="1360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780928"/>
            <a:ext cx="1213652" cy="1213652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QUONIAM\Documents\Projet la cepee\asso\VISUELS\logos\visuel la cepee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-1107504"/>
            <a:ext cx="9144000" cy="9144000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40768"/>
            <a:ext cx="9144000" cy="2664296"/>
          </a:xfrm>
        </p:spPr>
        <p:txBody>
          <a:bodyPr>
            <a:normAutofit fontScale="90000"/>
          </a:bodyPr>
          <a:lstStyle/>
          <a:p>
            <a:r>
              <a:rPr lang="fr-FR" sz="6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fr-FR" sz="6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fr-FR" sz="60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Merci </a:t>
            </a:r>
            <a:r>
              <a:rPr lang="fr-FR" sz="53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!</a:t>
            </a:r>
            <a:r>
              <a:rPr lang="fr-FR" sz="40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fr-FR" sz="40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fr-FR" sz="40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fr-FR" sz="40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fr-FR" sz="40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fr-FR" sz="40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fr-FR" sz="40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Plus d’infos ? RDV sur lacepee.org</a:t>
            </a:r>
            <a:r>
              <a:rPr lang="fr-FR" sz="4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fr-FR" sz="4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fr-FR" sz="4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fr-FR" sz="4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fr-FR" sz="3100" b="1" dirty="0" smtClean="0"/>
              <a:t> </a:t>
            </a:r>
            <a:r>
              <a:rPr lang="fr-FR" sz="2700" b="1" dirty="0" smtClean="0"/>
              <a:t>Structure sociale et écologique normande </a:t>
            </a:r>
            <a:br>
              <a:rPr lang="fr-FR" sz="2700" b="1" dirty="0" smtClean="0"/>
            </a:br>
            <a:r>
              <a:rPr lang="fr-FR" sz="2700" b="1" dirty="0" smtClean="0"/>
              <a:t>ayant pour finalité le développement d'un lieu permacole inclusif </a:t>
            </a:r>
            <a:br>
              <a:rPr lang="fr-FR" sz="2700" b="1" dirty="0" smtClean="0"/>
            </a:br>
            <a:r>
              <a:rPr lang="fr-FR" sz="2700" b="1" dirty="0" smtClean="0"/>
              <a:t>proposant des activités de lien social et des animations nature </a:t>
            </a:r>
            <a:br>
              <a:rPr lang="fr-FR" sz="2700" b="1" dirty="0" smtClean="0"/>
            </a:br>
            <a:r>
              <a:rPr lang="fr-FR" sz="2700" b="1" dirty="0" smtClean="0"/>
              <a:t>pour sensibiliser à l'importance de respecter le Vivant.</a:t>
            </a:r>
            <a:endParaRPr lang="fr-FR" sz="4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9712" y="188640"/>
            <a:ext cx="5328592" cy="792088"/>
          </a:xfrm>
        </p:spPr>
        <p:txBody>
          <a:bodyPr>
            <a:normAutofit/>
          </a:bodyPr>
          <a:lstStyle/>
          <a:p>
            <a:r>
              <a:rPr lang="fr-FR" sz="2500" dirty="0" smtClean="0">
                <a:solidFill>
                  <a:schemeClr val="accent3"/>
                </a:solidFill>
                <a:latin typeface="Arial" pitchFamily="34" charset="0"/>
                <a:ea typeface="+mn-ea"/>
                <a:cs typeface="Arial" pitchFamily="34" charset="0"/>
              </a:rPr>
              <a:t>Présentation de LA CĚPÉE</a:t>
            </a:r>
          </a:p>
        </p:txBody>
      </p:sp>
      <p:pic>
        <p:nvPicPr>
          <p:cNvPr id="2050" name="Picture 2" descr="C:\Users\QUONIAM\Documents\Projet La Cěpée\asso\VISUELS\Organigramme CA (5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772816"/>
            <a:ext cx="6552728" cy="4914279"/>
          </a:xfrm>
          <a:prstGeom prst="rect">
            <a:avLst/>
          </a:prstGeom>
          <a:noFill/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251520" y="836712"/>
            <a:ext cx="1084355" cy="1080120"/>
            <a:chOff x="0" y="0"/>
            <a:chExt cx="6502400" cy="6477000"/>
          </a:xfrm>
        </p:grpSpPr>
        <p:sp>
          <p:nvSpPr>
            <p:cNvPr id="9" name="Freeform 9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 cstate="print"/>
              <a:stretch>
                <a:fillRect l="223" t="-197878" r="223" b="-376027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200669"/>
            </a:solidFill>
          </p:spPr>
        </p:sp>
      </p:grpSp>
      <p:sp>
        <p:nvSpPr>
          <p:cNvPr id="11" name="Rectangle 10"/>
          <p:cNvSpPr/>
          <p:nvPr/>
        </p:nvSpPr>
        <p:spPr>
          <a:xfrm>
            <a:off x="-180528" y="692696"/>
            <a:ext cx="1849449" cy="12460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algn="ctr"/>
            <a:r>
              <a:rPr lang="fr-FR" sz="1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Camille</a:t>
            </a:r>
            <a:r>
              <a:rPr lang="fr-FR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1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Baudry</a:t>
            </a:r>
            <a:endParaRPr lang="fr-FR" sz="1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2" name="Group 42"/>
          <p:cNvGrpSpPr>
            <a:grpSpLocks noChangeAspect="1"/>
          </p:cNvGrpSpPr>
          <p:nvPr/>
        </p:nvGrpSpPr>
        <p:grpSpPr>
          <a:xfrm>
            <a:off x="7740352" y="836712"/>
            <a:ext cx="1084355" cy="1080120"/>
            <a:chOff x="0" y="0"/>
            <a:chExt cx="6502400" cy="6477000"/>
          </a:xfrm>
        </p:grpSpPr>
        <p:sp>
          <p:nvSpPr>
            <p:cNvPr id="13" name="Freeform 4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 cstate="print"/>
              <a:stretch>
                <a:fillRect l="223" t="-112235" r="223" b="-261042"/>
              </a:stretch>
            </a:blipFill>
          </p:spPr>
        </p:sp>
        <p:sp>
          <p:nvSpPr>
            <p:cNvPr id="14" name="Freeform 4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200669"/>
            </a:solidFill>
          </p:spPr>
        </p:sp>
      </p:grpSp>
      <p:sp>
        <p:nvSpPr>
          <p:cNvPr id="15" name="Rectangle 14"/>
          <p:cNvSpPr/>
          <p:nvPr/>
        </p:nvSpPr>
        <p:spPr>
          <a:xfrm>
            <a:off x="7380312" y="692696"/>
            <a:ext cx="1944216" cy="131808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algn="ctr"/>
            <a:r>
              <a:rPr lang="fr-FR" sz="1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Pauline</a:t>
            </a:r>
            <a:r>
              <a:rPr lang="fr-FR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1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Bobée</a:t>
            </a:r>
            <a:endParaRPr lang="fr-FR" sz="1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475656" y="980728"/>
            <a:ext cx="6120680" cy="71508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 2 amies d’enfance  -  Des valeurs humaines et écologiques </a:t>
            </a:r>
          </a:p>
          <a:p>
            <a:pPr algn="ctr"/>
            <a:r>
              <a:rPr lang="fr-FR" dirty="0" smtClean="0"/>
              <a:t>1 projet de vie partagé   -  Des compétences mises en commun</a:t>
            </a:r>
            <a:endParaRPr lang="fr-FR" dirty="0"/>
          </a:p>
        </p:txBody>
      </p:sp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0" y="2924944"/>
            <a:ext cx="9144000" cy="2985195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fr-FR" sz="4500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OBJET</a:t>
            </a:r>
            <a:endParaRPr lang="fr-FR" sz="4500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endParaRPr lang="fr-FR" sz="2800" dirty="0"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fr-FR" sz="25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fr-FR" sz="3600" dirty="0" smtClean="0">
                <a:latin typeface="Arial" pitchFamily="34" charset="0"/>
                <a:cs typeface="Arial" pitchFamily="34" charset="0"/>
              </a:rPr>
              <a:t>L’association </a:t>
            </a:r>
            <a:r>
              <a:rPr lang="fr-FR" sz="3600" dirty="0">
                <a:latin typeface="Arial" pitchFamily="34" charset="0"/>
                <a:cs typeface="Arial" pitchFamily="34" charset="0"/>
              </a:rPr>
              <a:t>La Cěpée, loi 1901 à but non lucratif, comporte un caractère philanthropique, éducatif et social, de défense de l’environnement naturel et une mise en valeur du patrimoine artistique. </a:t>
            </a:r>
            <a:endParaRPr lang="fr-FR" sz="3600" dirty="0" smtClean="0"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endParaRPr lang="fr-FR" sz="3800" dirty="0" smtClean="0"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fr-FR" sz="3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 </a:t>
            </a:r>
            <a:r>
              <a:rPr lang="fr-FR" sz="3800" dirty="0" smtClean="0">
                <a:latin typeface="Arial" pitchFamily="34" charset="0"/>
                <a:cs typeface="Arial" pitchFamily="34" charset="0"/>
              </a:rPr>
              <a:t>Elle </a:t>
            </a:r>
            <a:r>
              <a:rPr lang="fr-FR" sz="3800" dirty="0">
                <a:latin typeface="Arial" pitchFamily="34" charset="0"/>
                <a:cs typeface="Arial" pitchFamily="34" charset="0"/>
              </a:rPr>
              <a:t>a pour but de faciliter le lien à la nature pour des publics fragiles et lutter contre toutes formes d’exclusions </a:t>
            </a:r>
            <a:r>
              <a:rPr lang="fr-FR" sz="2900" dirty="0">
                <a:latin typeface="Arial" pitchFamily="34" charset="0"/>
                <a:cs typeface="Arial" pitchFamily="34" charset="0"/>
              </a:rPr>
              <a:t>(personnelles, sociales, économiques...) </a:t>
            </a:r>
            <a:r>
              <a:rPr lang="fr-FR" sz="3800" dirty="0">
                <a:latin typeface="Arial" pitchFamily="34" charset="0"/>
                <a:cs typeface="Arial" pitchFamily="34" charset="0"/>
              </a:rPr>
              <a:t>en assurant la mixité sociale et en développant des </a:t>
            </a:r>
            <a:r>
              <a:rPr lang="fr-FR" sz="3800">
                <a:latin typeface="Arial" pitchFamily="34" charset="0"/>
                <a:cs typeface="Arial" pitchFamily="34" charset="0"/>
              </a:rPr>
              <a:t>outils </a:t>
            </a:r>
            <a:r>
              <a:rPr lang="fr-FR" sz="3800" smtClean="0">
                <a:latin typeface="Arial" pitchFamily="34" charset="0"/>
                <a:cs typeface="Arial" pitchFamily="34" charset="0"/>
              </a:rPr>
              <a:t>favorisant </a:t>
            </a:r>
            <a:r>
              <a:rPr lang="fr-FR" sz="3800" dirty="0">
                <a:latin typeface="Arial" pitchFamily="34" charset="0"/>
                <a:cs typeface="Arial" pitchFamily="34" charset="0"/>
              </a:rPr>
              <a:t>les liens sociaux.</a:t>
            </a: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fr-FR" dirty="0" smtClean="0"/>
          </a:p>
          <a:p>
            <a:pPr algn="just"/>
            <a:endParaRPr lang="fr-FR" dirty="0"/>
          </a:p>
          <a:p>
            <a:endParaRPr lang="fr-FR" dirty="0"/>
          </a:p>
        </p:txBody>
      </p:sp>
      <p:pic>
        <p:nvPicPr>
          <p:cNvPr id="5" name="Picture 3" descr="C:\Users\QUONIAM\Documents\Projet la cepee\asso\VISUELS\logos\Logo La Cěpé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0"/>
            <a:ext cx="2592288" cy="26072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500" dirty="0">
                <a:solidFill>
                  <a:schemeClr val="accent3"/>
                </a:solidFill>
                <a:latin typeface="Arial" pitchFamily="34" charset="0"/>
                <a:ea typeface="+mn-ea"/>
                <a:cs typeface="Arial" pitchFamily="34" charset="0"/>
              </a:rPr>
              <a:t>Les grands axes d’interventions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001419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600"/>
              </a:spcAft>
            </a:pPr>
            <a:r>
              <a:rPr lang="fr-FR" dirty="0" smtClean="0">
                <a:latin typeface="Arial" pitchFamily="34" charset="0"/>
                <a:cs typeface="Arial" pitchFamily="34" charset="0"/>
              </a:rPr>
              <a:t>placer </a:t>
            </a:r>
            <a:r>
              <a:rPr lang="fr-FR" dirty="0">
                <a:latin typeface="Arial" pitchFamily="34" charset="0"/>
                <a:cs typeface="Arial" pitchFamily="34" charset="0"/>
              </a:rPr>
              <a:t>la </a:t>
            </a:r>
            <a:r>
              <a:rPr lang="fr-FR" b="1" dirty="0">
                <a:latin typeface="Arial" pitchFamily="34" charset="0"/>
                <a:cs typeface="Arial" pitchFamily="34" charset="0"/>
              </a:rPr>
              <a:t>relation sensible à la nature et la mixité sociale </a:t>
            </a:r>
            <a:r>
              <a:rPr lang="fr-FR" dirty="0">
                <a:latin typeface="Arial" pitchFamily="34" charset="0"/>
                <a:cs typeface="Arial" pitchFamily="34" charset="0"/>
              </a:rPr>
              <a:t>comme un axe prioritaire d’une éducation au service de la </a:t>
            </a:r>
            <a:r>
              <a:rPr lang="fr-FR" b="1" dirty="0">
                <a:latin typeface="Arial" pitchFamily="34" charset="0"/>
                <a:cs typeface="Arial" pitchFamily="34" charset="0"/>
              </a:rPr>
              <a:t>solidarité </a:t>
            </a:r>
            <a:r>
              <a:rPr lang="fr-FR" dirty="0">
                <a:latin typeface="Arial" pitchFamily="34" charset="0"/>
                <a:cs typeface="Arial" pitchFamily="34" charset="0"/>
              </a:rPr>
              <a:t>avec le </a:t>
            </a:r>
            <a:r>
              <a:rPr lang="fr-FR" sz="3100" dirty="0" smtClean="0">
                <a:latin typeface="Arial" pitchFamily="34" charset="0"/>
                <a:cs typeface="Arial" pitchFamily="34" charset="0"/>
              </a:rPr>
              <a:t>monde</a:t>
            </a:r>
            <a:endParaRPr lang="fr-FR" sz="31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fr-FR" sz="3100" dirty="0">
                <a:latin typeface="Arial" pitchFamily="34" charset="0"/>
                <a:cs typeface="Arial" pitchFamily="34" charset="0"/>
              </a:rPr>
              <a:t>promouvoir les principes et bénéfices de la </a:t>
            </a:r>
            <a:r>
              <a:rPr lang="fr-FR" sz="3100" b="1" i="1" dirty="0">
                <a:latin typeface="Arial" pitchFamily="34" charset="0"/>
                <a:cs typeface="Arial" pitchFamily="34" charset="0"/>
              </a:rPr>
              <a:t>Pédagogie Par la </a:t>
            </a:r>
            <a:r>
              <a:rPr lang="fr-FR" sz="3100" b="1" i="1" dirty="0" smtClean="0">
                <a:latin typeface="Arial" pitchFamily="34" charset="0"/>
                <a:cs typeface="Arial" pitchFamily="34" charset="0"/>
              </a:rPr>
              <a:t>Nature</a:t>
            </a:r>
            <a:endParaRPr lang="fr-FR" sz="3100" b="1" i="1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fr-FR" sz="3100" dirty="0">
                <a:latin typeface="Arial" pitchFamily="34" charset="0"/>
                <a:cs typeface="Arial" pitchFamily="34" charset="0"/>
              </a:rPr>
              <a:t>participer à l’</a:t>
            </a:r>
            <a:r>
              <a:rPr lang="fr-FR" sz="3100" b="1" dirty="0">
                <a:latin typeface="Arial" pitchFamily="34" charset="0"/>
                <a:cs typeface="Arial" pitchFamily="34" charset="0"/>
              </a:rPr>
              <a:t>éducation transgénérationnelle </a:t>
            </a:r>
            <a:r>
              <a:rPr lang="fr-FR" sz="3100" dirty="0">
                <a:latin typeface="Arial" pitchFamily="34" charset="0"/>
                <a:cs typeface="Arial" pitchFamily="34" charset="0"/>
              </a:rPr>
              <a:t>face aux enjeux climatiques, à la transition énergétique et à l’éducation à la </a:t>
            </a:r>
            <a:r>
              <a:rPr lang="fr-FR" sz="3100" dirty="0" smtClean="0">
                <a:latin typeface="Arial" pitchFamily="34" charset="0"/>
                <a:cs typeface="Arial" pitchFamily="34" charset="0"/>
              </a:rPr>
              <a:t>citoyenneté</a:t>
            </a:r>
            <a:endParaRPr lang="fr-FR" sz="31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fr-FR" sz="3100" dirty="0">
                <a:latin typeface="Arial" pitchFamily="34" charset="0"/>
                <a:cs typeface="Arial" pitchFamily="34" charset="0"/>
              </a:rPr>
              <a:t>apporter un </a:t>
            </a:r>
            <a:r>
              <a:rPr lang="fr-FR" sz="3100" b="1" dirty="0">
                <a:latin typeface="Arial" pitchFamily="34" charset="0"/>
                <a:cs typeface="Arial" pitchFamily="34" charset="0"/>
              </a:rPr>
              <a:t>soutien aux personnes fragiles </a:t>
            </a:r>
            <a:r>
              <a:rPr lang="fr-FR" sz="3100" dirty="0">
                <a:latin typeface="Arial" pitchFamily="34" charset="0"/>
                <a:cs typeface="Arial" pitchFamily="34" charset="0"/>
              </a:rPr>
              <a:t>et lutter contre toutes formes d’exclusions en favorisant le </a:t>
            </a:r>
            <a:r>
              <a:rPr lang="fr-FR" sz="3100" b="1" dirty="0">
                <a:latin typeface="Arial" pitchFamily="34" charset="0"/>
                <a:cs typeface="Arial" pitchFamily="34" charset="0"/>
              </a:rPr>
              <a:t>brassage </a:t>
            </a:r>
            <a:r>
              <a:rPr lang="fr-FR" sz="3100" b="1" dirty="0" smtClean="0">
                <a:latin typeface="Arial" pitchFamily="34" charset="0"/>
                <a:cs typeface="Arial" pitchFamily="34" charset="0"/>
              </a:rPr>
              <a:t>social</a:t>
            </a:r>
            <a:endParaRPr lang="fr-FR" sz="3100" b="1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fr-FR" sz="3100" dirty="0">
                <a:latin typeface="Arial" pitchFamily="34" charset="0"/>
                <a:cs typeface="Arial" pitchFamily="34" charset="0"/>
              </a:rPr>
              <a:t>promouvoir </a:t>
            </a:r>
            <a:r>
              <a:rPr lang="fr-FR" sz="3100" b="1" dirty="0">
                <a:latin typeface="Arial" pitchFamily="34" charset="0"/>
                <a:cs typeface="Arial" pitchFamily="34" charset="0"/>
              </a:rPr>
              <a:t>la culture </a:t>
            </a:r>
            <a:r>
              <a:rPr lang="fr-FR" sz="3100" dirty="0">
                <a:latin typeface="Arial" pitchFamily="34" charset="0"/>
                <a:cs typeface="Arial" pitchFamily="34" charset="0"/>
              </a:rPr>
              <a:t>sous toutes ses </a:t>
            </a:r>
            <a:r>
              <a:rPr lang="fr-FR" sz="3100" dirty="0" smtClean="0">
                <a:latin typeface="Arial" pitchFamily="34" charset="0"/>
                <a:cs typeface="Arial" pitchFamily="34" charset="0"/>
              </a:rPr>
              <a:t>formes</a:t>
            </a:r>
            <a:endParaRPr lang="fr-FR" sz="31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fr-FR" sz="3100" b="1" dirty="0" smtClean="0">
                <a:latin typeface="Arial" pitchFamily="34" charset="0"/>
                <a:cs typeface="Arial" pitchFamily="34" charset="0"/>
              </a:rPr>
              <a:t>lutter contre l’éco-anxiété </a:t>
            </a:r>
            <a:r>
              <a:rPr lang="fr-FR" sz="3100" dirty="0" smtClean="0">
                <a:latin typeface="Arial" pitchFamily="34" charset="0"/>
                <a:cs typeface="Arial" pitchFamily="34" charset="0"/>
              </a:rPr>
              <a:t>en apportant des solutions concrètes dans nos modes de vie et </a:t>
            </a:r>
            <a:r>
              <a:rPr lang="fr-FR" sz="3100" b="1" dirty="0" smtClean="0">
                <a:latin typeface="Arial" pitchFamily="34" charset="0"/>
                <a:cs typeface="Arial" pitchFamily="34" charset="0"/>
              </a:rPr>
              <a:t>sensibiliser les consommateurs</a:t>
            </a:r>
          </a:p>
          <a:p>
            <a:pPr>
              <a:spcAft>
                <a:spcPts val="600"/>
              </a:spcAft>
            </a:pPr>
            <a:r>
              <a:rPr lang="fr-FR" sz="3100" dirty="0" smtClean="0">
                <a:latin typeface="Arial" pitchFamily="34" charset="0"/>
                <a:cs typeface="Arial" pitchFamily="34" charset="0"/>
              </a:rPr>
              <a:t>éveiller au « </a:t>
            </a:r>
            <a:r>
              <a:rPr lang="fr-FR" sz="3100" b="1" dirty="0" smtClean="0">
                <a:latin typeface="Arial" pitchFamily="34" charset="0"/>
                <a:cs typeface="Arial" pitchFamily="34" charset="0"/>
              </a:rPr>
              <a:t>prendre soin</a:t>
            </a:r>
            <a:r>
              <a:rPr lang="fr-FR" sz="3100" dirty="0" smtClean="0">
                <a:latin typeface="Arial" pitchFamily="34" charset="0"/>
                <a:cs typeface="Arial" pitchFamily="34" charset="0"/>
              </a:rPr>
              <a:t> » de soi, de l’autre et de l’environnement</a:t>
            </a:r>
          </a:p>
          <a:p>
            <a:pPr>
              <a:spcAft>
                <a:spcPts val="600"/>
              </a:spcAft>
            </a:pPr>
            <a:endParaRPr lang="fr-FR" sz="3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47072" y="6069676"/>
            <a:ext cx="8445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Réponses aux besoins non ou mal couverts de la population du territoire</a:t>
            </a:r>
            <a:endParaRPr lang="fr-FR" sz="20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fr-FR" sz="2500" dirty="0">
                <a:solidFill>
                  <a:schemeClr val="accent3"/>
                </a:solidFill>
                <a:latin typeface="Arial" pitchFamily="34" charset="0"/>
                <a:ea typeface="+mn-ea"/>
                <a:cs typeface="Arial" pitchFamily="34" charset="0"/>
              </a:rPr>
              <a:t>Les moyens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2188839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fr-FR" sz="3100" dirty="0" smtClean="0">
                <a:latin typeface="Arial" pitchFamily="34" charset="0"/>
                <a:cs typeface="Arial" pitchFamily="34" charset="0"/>
              </a:rPr>
              <a:t>Animations nature tout public gratuites sur l’ensemble de la CU</a:t>
            </a:r>
          </a:p>
          <a:p>
            <a:pPr algn="ctr"/>
            <a:endParaRPr lang="fr-FR" sz="31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r-FR" sz="3100" dirty="0" smtClean="0">
                <a:latin typeface="Arial" pitchFamily="34" charset="0"/>
                <a:cs typeface="Arial" pitchFamily="34" charset="0"/>
              </a:rPr>
              <a:t>Prestations d’animations pour diverses structures dont écoles</a:t>
            </a:r>
          </a:p>
          <a:p>
            <a:pPr algn="ctr"/>
            <a:endParaRPr lang="fr-FR" sz="31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r-FR" sz="3100" dirty="0" smtClean="0">
                <a:latin typeface="Arial" pitchFamily="34" charset="0"/>
                <a:cs typeface="Arial" pitchFamily="34" charset="0"/>
              </a:rPr>
              <a:t>Stands, participations aux évènements locaux</a:t>
            </a:r>
          </a:p>
          <a:p>
            <a:pPr algn="ctr"/>
            <a:endParaRPr lang="fr-FR" sz="31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r-FR" sz="3100" dirty="0" smtClean="0">
                <a:latin typeface="Arial" pitchFamily="34" charset="0"/>
                <a:cs typeface="Arial" pitchFamily="34" charset="0"/>
              </a:rPr>
              <a:t>Développement d’un lieu permacole</a:t>
            </a:r>
          </a:p>
          <a:p>
            <a:endParaRPr lang="fr-FR" dirty="0"/>
          </a:p>
        </p:txBody>
      </p:sp>
      <p:grpSp>
        <p:nvGrpSpPr>
          <p:cNvPr id="11" name="Group 49"/>
          <p:cNvGrpSpPr>
            <a:grpSpLocks noChangeAspect="1"/>
          </p:cNvGrpSpPr>
          <p:nvPr/>
        </p:nvGrpSpPr>
        <p:grpSpPr>
          <a:xfrm>
            <a:off x="100674" y="3005391"/>
            <a:ext cx="1715404" cy="1708703"/>
            <a:chOff x="0" y="0"/>
            <a:chExt cx="6502400" cy="6477000"/>
          </a:xfrm>
        </p:grpSpPr>
        <p:sp>
          <p:nvSpPr>
            <p:cNvPr id="12" name="Freeform 50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 cstate="print"/>
              <a:stretch>
                <a:fillRect l="223" t="-61135" r="223" b="-61135"/>
              </a:stretch>
            </a:blipFill>
          </p:spPr>
        </p:sp>
        <p:sp>
          <p:nvSpPr>
            <p:cNvPr id="13" name="Freeform 5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94AB6F"/>
            </a:solidFill>
          </p:spPr>
        </p:sp>
      </p:grpSp>
      <p:grpSp>
        <p:nvGrpSpPr>
          <p:cNvPr id="14" name="Group 56"/>
          <p:cNvGrpSpPr>
            <a:grpSpLocks noChangeAspect="1"/>
          </p:cNvGrpSpPr>
          <p:nvPr/>
        </p:nvGrpSpPr>
        <p:grpSpPr>
          <a:xfrm>
            <a:off x="1413238" y="4574209"/>
            <a:ext cx="1714099" cy="1707403"/>
            <a:chOff x="0" y="0"/>
            <a:chExt cx="6502400" cy="6477000"/>
          </a:xfrm>
        </p:grpSpPr>
        <p:sp>
          <p:nvSpPr>
            <p:cNvPr id="15" name="Freeform 57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 cstate="print"/>
              <a:stretch>
                <a:fillRect l="223" t="-16721" r="223" b="-16721"/>
              </a:stretch>
            </a:blipFill>
          </p:spPr>
        </p:sp>
        <p:sp>
          <p:nvSpPr>
            <p:cNvPr id="16" name="Freeform 58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94AB6F"/>
            </a:solidFill>
          </p:spPr>
        </p:sp>
      </p:grpSp>
      <p:grpSp>
        <p:nvGrpSpPr>
          <p:cNvPr id="17" name="Group 59"/>
          <p:cNvGrpSpPr>
            <a:grpSpLocks noChangeAspect="1"/>
          </p:cNvGrpSpPr>
          <p:nvPr/>
        </p:nvGrpSpPr>
        <p:grpSpPr>
          <a:xfrm>
            <a:off x="3709437" y="4941168"/>
            <a:ext cx="1725126" cy="1718387"/>
            <a:chOff x="0" y="0"/>
            <a:chExt cx="6502400" cy="6477000"/>
          </a:xfrm>
        </p:grpSpPr>
        <p:sp>
          <p:nvSpPr>
            <p:cNvPr id="18" name="Freeform 60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 cstate="print"/>
              <a:stretch>
                <a:fillRect l="-16369" r="-16369"/>
              </a:stretch>
            </a:blipFill>
          </p:spPr>
        </p:sp>
        <p:sp>
          <p:nvSpPr>
            <p:cNvPr id="19" name="Freeform 6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73A230"/>
            </a:solidFill>
          </p:spPr>
        </p:sp>
      </p:grpSp>
      <p:grpSp>
        <p:nvGrpSpPr>
          <p:cNvPr id="20" name="Group 62"/>
          <p:cNvGrpSpPr>
            <a:grpSpLocks noChangeAspect="1"/>
          </p:cNvGrpSpPr>
          <p:nvPr/>
        </p:nvGrpSpPr>
        <p:grpSpPr>
          <a:xfrm>
            <a:off x="6008361" y="4608449"/>
            <a:ext cx="1702313" cy="1695663"/>
            <a:chOff x="0" y="0"/>
            <a:chExt cx="6502400" cy="6477000"/>
          </a:xfrm>
        </p:grpSpPr>
        <p:sp>
          <p:nvSpPr>
            <p:cNvPr id="21" name="Freeform 6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6" cstate="print"/>
              <a:stretch>
                <a:fillRect l="-16441" r="-16441"/>
              </a:stretch>
            </a:blipFill>
          </p:spPr>
        </p:sp>
        <p:sp>
          <p:nvSpPr>
            <p:cNvPr id="22" name="Freeform 6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73A230"/>
            </a:solidFill>
          </p:spPr>
        </p:sp>
      </p:grpSp>
      <p:grpSp>
        <p:nvGrpSpPr>
          <p:cNvPr id="23" name="Group 65"/>
          <p:cNvGrpSpPr>
            <a:grpSpLocks noChangeAspect="1"/>
          </p:cNvGrpSpPr>
          <p:nvPr/>
        </p:nvGrpSpPr>
        <p:grpSpPr>
          <a:xfrm>
            <a:off x="7326585" y="2917182"/>
            <a:ext cx="1681063" cy="1674496"/>
            <a:chOff x="0" y="0"/>
            <a:chExt cx="6502400" cy="6477000"/>
          </a:xfrm>
        </p:grpSpPr>
        <p:sp>
          <p:nvSpPr>
            <p:cNvPr id="24" name="Freeform 6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7" cstate="print"/>
              <a:stretch>
                <a:fillRect l="-37321" r="-37321"/>
              </a:stretch>
            </a:blipFill>
          </p:spPr>
        </p:sp>
        <p:sp>
          <p:nvSpPr>
            <p:cNvPr id="25" name="Freeform 6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73A230"/>
            </a:solidFill>
          </p:spPr>
        </p:sp>
      </p:grpSp>
      <p:pic>
        <p:nvPicPr>
          <p:cNvPr id="19457" name="Picture 1" descr="C:\Users\QUONIAM\Documents\logo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1920" y="3356992"/>
            <a:ext cx="1428750" cy="1390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9705" cy="5146709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94870"/>
            <a:ext cx="8964488" cy="5447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500" smtClean="0">
                <a:solidFill>
                  <a:schemeClr val="accent3"/>
                </a:solidFill>
                <a:latin typeface="Arial" pitchFamily="34" charset="0"/>
                <a:ea typeface="+mn-ea"/>
                <a:cs typeface="Arial" pitchFamily="34" charset="0"/>
              </a:rPr>
              <a:t>Cadre du </a:t>
            </a:r>
            <a:r>
              <a:rPr lang="fr-FR" sz="2500" dirty="0" smtClean="0">
                <a:solidFill>
                  <a:schemeClr val="accent3"/>
                </a:solidFill>
                <a:latin typeface="Arial" pitchFamily="34" charset="0"/>
                <a:ea typeface="+mn-ea"/>
                <a:cs typeface="Arial" pitchFamily="34" charset="0"/>
              </a:rPr>
              <a:t>projet </a:t>
            </a:r>
            <a:r>
              <a:rPr lang="fr-FR" sz="2500" smtClean="0">
                <a:solidFill>
                  <a:schemeClr val="accent3"/>
                </a:solidFill>
                <a:latin typeface="Arial" pitchFamily="34" charset="0"/>
                <a:ea typeface="+mn-ea"/>
                <a:cs typeface="Arial" pitchFamily="34" charset="0"/>
              </a:rPr>
              <a:t>et engagements</a:t>
            </a:r>
            <a:endParaRPr lang="fr-FR" sz="2500" dirty="0" err="1" smtClean="0">
              <a:solidFill>
                <a:schemeClr val="accent3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5048" y="3501008"/>
            <a:ext cx="8568952" cy="2952327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fr-FR" sz="2000" dirty="0" smtClean="0">
                <a:latin typeface="Arial" pitchFamily="34" charset="0"/>
                <a:cs typeface="Arial" pitchFamily="34" charset="0"/>
              </a:rPr>
              <a:t>Préserver un maillon de corridors écologiques</a:t>
            </a:r>
          </a:p>
          <a:p>
            <a:pPr>
              <a:buBlip>
                <a:blip r:embed="rId2"/>
              </a:buBlip>
            </a:pPr>
            <a:r>
              <a:rPr lang="fr-FR" sz="2000" dirty="0" smtClean="0">
                <a:latin typeface="Arial" pitchFamily="34" charset="0"/>
                <a:cs typeface="Arial" pitchFamily="34" charset="0"/>
              </a:rPr>
              <a:t>Maintenir la ceinture verte entre les communes </a:t>
            </a:r>
          </a:p>
          <a:p>
            <a:pPr>
              <a:buBlip>
                <a:blip r:embed="rId2"/>
              </a:buBlip>
            </a:pPr>
            <a:r>
              <a:rPr lang="fr-FR" sz="2000" dirty="0" smtClean="0">
                <a:latin typeface="Arial" pitchFamily="34" charset="0"/>
                <a:cs typeface="Arial" pitchFamily="34" charset="0"/>
              </a:rPr>
              <a:t>Renforcer la biodiversité locale</a:t>
            </a:r>
          </a:p>
          <a:p>
            <a:pPr>
              <a:buBlip>
                <a:blip r:embed="rId2"/>
              </a:buBlip>
            </a:pPr>
            <a:r>
              <a:rPr lang="fr-FR" sz="2000" dirty="0" smtClean="0">
                <a:latin typeface="Arial" pitchFamily="34" charset="0"/>
                <a:cs typeface="Arial" pitchFamily="34" charset="0"/>
              </a:rPr>
              <a:t>Rendre accessible des espaces de nature</a:t>
            </a:r>
          </a:p>
          <a:p>
            <a:pPr>
              <a:buBlip>
                <a:blip r:embed="rId2"/>
              </a:buBlip>
            </a:pPr>
            <a:r>
              <a:rPr lang="fr-FR" sz="2000" dirty="0" smtClean="0">
                <a:latin typeface="Arial" pitchFamily="34" charset="0"/>
                <a:cs typeface="Arial" pitchFamily="34" charset="0"/>
              </a:rPr>
              <a:t>Impliquer les habitants dans la protection de la faune et de la flore locale </a:t>
            </a:r>
          </a:p>
          <a:p>
            <a:pPr>
              <a:buBlip>
                <a:blip r:embed="rId2"/>
              </a:buBlip>
            </a:pPr>
            <a:r>
              <a:rPr lang="fr-FR" sz="2000" dirty="0" smtClean="0">
                <a:latin typeface="Arial" pitchFamily="34" charset="0"/>
                <a:cs typeface="Arial" pitchFamily="34" charset="0"/>
              </a:rPr>
              <a:t>Développer des actions de sensibilisation et de la coopération, pour les habitants et les enfants, autour de la nature</a:t>
            </a:r>
          </a:p>
          <a:p>
            <a:pPr>
              <a:buNone/>
            </a:pPr>
            <a:endParaRPr lang="fr-FR" dirty="0"/>
          </a:p>
        </p:txBody>
      </p:sp>
      <p:sp>
        <p:nvSpPr>
          <p:cNvPr id="1026" name="AutoShape 2" descr="https://engagespourlanature.ofb.fr/sites/default/files/styles/medium/public/taxonomie-tampon/TAMPONS_TEN_2023-2025.png?itok=5Afu0N-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7" name="Picture 3" descr="C:\Users\QUONIAM\Documents\TAMPONS_TEN_2023-202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196752"/>
            <a:ext cx="2095500" cy="2095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0" name="Picture 6" descr="C:\Users\QUONIAM\Documents\logo-fonten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628800"/>
            <a:ext cx="1739176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 descr="C:\Users\QUONIAM\Documents\téléchargemen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1412776"/>
            <a:ext cx="142875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1162</TotalTime>
  <Words>994</Words>
  <Application>Microsoft Office PowerPoint</Application>
  <PresentationFormat>Affichage à l'écran (4:3)</PresentationFormat>
  <Paragraphs>121</Paragraphs>
  <Slides>21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21</vt:i4>
      </vt:variant>
    </vt:vector>
  </HeadingPairs>
  <TitlesOfParts>
    <vt:vector size="29" baseType="lpstr">
      <vt:lpstr>Arial</vt:lpstr>
      <vt:lpstr>Calibri</vt:lpstr>
      <vt:lpstr>Martel</vt:lpstr>
      <vt:lpstr>Martel Heavy</vt:lpstr>
      <vt:lpstr>Montserrat Bold</vt:lpstr>
      <vt:lpstr>Wingdings</vt:lpstr>
      <vt:lpstr>Thème Office</vt:lpstr>
      <vt:lpstr>Office Theme</vt:lpstr>
      <vt:lpstr>Présentation PowerPoint</vt:lpstr>
      <vt:lpstr>Présentation PowerPoint</vt:lpstr>
      <vt:lpstr>Présentation de LA CĚPÉE</vt:lpstr>
      <vt:lpstr>Présentation PowerPoint</vt:lpstr>
      <vt:lpstr>Les grands axes d’interventions </vt:lpstr>
      <vt:lpstr>Les moyens</vt:lpstr>
      <vt:lpstr>Présentation PowerPoint</vt:lpstr>
      <vt:lpstr>Présentation PowerPoint</vt:lpstr>
      <vt:lpstr>Cadre du projet et engagements</vt:lpstr>
      <vt:lpstr>Présentation PowerPoint</vt:lpstr>
      <vt:lpstr>Présentation PowerPoint</vt:lpstr>
      <vt:lpstr>Un projet innovant pour Montivilliers et Fontenay</vt:lpstr>
      <vt:lpstr>Présentation PowerPoint</vt:lpstr>
      <vt:lpstr>Présentation PowerPoint</vt:lpstr>
      <vt:lpstr>Présentation PowerPoint</vt:lpstr>
      <vt:lpstr>Présentation du projet </vt:lpstr>
      <vt:lpstr>Présentation PowerPoint</vt:lpstr>
      <vt:lpstr>Notre souhait ?  Construire le projet avec vous !</vt:lpstr>
      <vt:lpstr>Prévisionnel</vt:lpstr>
      <vt:lpstr>Présentation PowerPoint</vt:lpstr>
      <vt:lpstr> Merci !   Plus d’infos ? RDV sur lacepee.org   Structure sociale et écologique normande  ayant pour finalité le développement d'un lieu permacole inclusif  proposant des activités de lien social et des animations nature  pour sensibiliser à l'importance de respecter le Vivant.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Association LA CĚPÉE</dc:title>
  <dc:creator>QUONIAM</dc:creator>
  <cp:lastModifiedBy>Catherine Fache</cp:lastModifiedBy>
  <cp:revision>187</cp:revision>
  <dcterms:created xsi:type="dcterms:W3CDTF">2022-11-28T10:28:48Z</dcterms:created>
  <dcterms:modified xsi:type="dcterms:W3CDTF">2024-01-24T13:15:19Z</dcterms:modified>
</cp:coreProperties>
</file>